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808000"/>
    <a:srgbClr val="666699"/>
    <a:srgbClr val="0066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1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3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6847D-1CF6-46BA-B46B-48BED0604A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cap="all" spc="1500" baseline="0">
                <a:latin typeface="+mj-lt"/>
                <a:ea typeface="Source Sans Pro SemiBold" panose="020B06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B4F5A5-C931-4A4C-B6B1-EF4C95965B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cap="all" spc="4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8A351602-3772-4279-B0D3-A523F6F6EAB3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5AAAA75-5FFB-4C07-AD4A-3146773E6CDD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479895E-3847-44BB-8404-28F14219FB7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0E02F68-8149-4236-8D9F-6B550F78B93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56FCAAB-F073-4561-A484-42C7DD10DC26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CF8DB94-87A3-43E9-9BBB-301CFF0FB05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E4AEC-B6E4-439C-B716-EBE3D4D1D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0F569-AC90-44EB-9EF4-4E5C2F5D823C}" type="datetime1">
              <a:rPr lang="en-US" smtClean="0"/>
              <a:t>8/30/20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78BC18-102E-45BF-8FEA-801E9C59D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A8BF5F-B1F8-461F-9B3D-7D50D0242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D6BF779-0B8C-4CC2-9268-9506AD0C5331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815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3A871-D377-4EC0-9ACF-86842F01E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D53202-92A9-45A3-B812-777DB9578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7196FB0C-3A9D-4892-90C9-21F3459AAD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6938C96-CF0F-4B69-A695-913F11BFC6F0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CA7E6BB-6B60-4BF5-9D3E-A3FE782EF5B0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F693EDA-57B3-4AEB-863B-B198C2A5A8E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B3A04A96-045F-4B6E-AEEE-11A2FA01B4F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FB357DC-5AD3-44F4-879B-5AD6B18AC36F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CA47F-83AD-4BE3-AC2F-6C17883F7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A7D41-E8B7-4A0B-B861-3EC4AE88917D}" type="datetime1">
              <a:rPr lang="en-US" smtClean="0"/>
              <a:t>8/30/20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18A72-3200-4597-A9C5-0D9ECFF3E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0055A-71D4-49B4-8A8F-19AFDB84E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B0E5D27-C447-432F-982D-B60FDD6F34A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980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C59DBB-9256-464D-8A6A-8BDA71541D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25E310-E6CB-4838-8E9B-B288DA5527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BCF412A8-E798-47AD-ABD9-98D76A55D30B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70160C5-475D-401A-AEE2-2C04E99A1518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7CC7CE9-9C7F-49C2-8609-47BF523390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26FD5F1-978C-45AF-9086-D5DBE1F01681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873AB1C-723A-4FB4-9B23-65BAF507483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1DE5510-5094-4FA4-96E5-AD4841D1C38A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E2202-679F-48B0-B2DD-F6F547112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34823-0B19-4B4E-A643-7A3B0A3D24D6}" type="datetime1">
              <a:rPr lang="en-US" smtClean="0"/>
              <a:t>8/30/20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7BC83D-E4C0-49E1-ADA1-1AF403984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F211E-B2EA-4CDC-9E84-B68983949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FE2F5FD-5D31-4C1D-82F8-93624C7B0A3C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043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88500-1605-41EA-A15F-9B79DF7E4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14AC8-25A5-4D7F-BF23-CB20AA2EC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8997F1B7-1EE7-4EA5-A5A4-866F9A810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5E13483-2FB6-4753-8402-06FDC3498E0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8F0DF22-F640-4002-B783-DF1C6A9473F6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C2787B8-7984-4332-B611-D3D3DE898FE0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AF3646C-B3D7-4F57-8FD2-CD93CEB39214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65FA7DA-93A0-43A4-834C-0F1BB9806A8C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95D22-0146-4DE2-9E78-4C00333D4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D79EF-17C8-45D8-9866-DAF5723FC604}" type="datetime1">
              <a:rPr lang="en-US" smtClean="0"/>
              <a:t>8/30/20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59717A-A1FE-485D-AFFF-2C7026C71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6DB88B-64CF-4100-8F07-D191DD793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04332FF-8349-42A5-B5C8-5EE3825CE25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266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BFE6C-EBF1-47DE-8468-E7125172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104992-D139-48DC-BCCE-D71EA23CA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7" name="Graphic 185">
            <a:extLst>
              <a:ext uri="{FF2B5EF4-FFF2-40B4-BE49-F238E27FC236}">
                <a16:creationId xmlns:a16="http://schemas.microsoft.com/office/drawing/2014/main" id="{A8C5E768-0E62-4DE7-A0AF-93121DA8439E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402845F-9E8A-41E1-B051-1AAA46C997A2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A45C410-5FD0-4339-A3BC-A865DE4190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7B0B703-8BA8-483C-A433-C44C809687DE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CCFA03D-B879-419B-88B9-F4F3645C8AF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6B0260A-6B2D-4F54-8614-60BC3103E166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1AB8F6-0796-47E9-B1D4-760B7CCF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C2ADC-3680-4013-A757-E4663495DB98}" type="datetime1">
              <a:rPr lang="en-US" smtClean="0"/>
              <a:t>8/30/20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886FC0-7327-44D9-B689-0AE73FD25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9D265-BFBA-4C93-9B1A-B9483AE6B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64F5FEB-DE92-47DA-8C46-DC088E8960A4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000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7637BE-B22F-40EE-94F0-04549BC56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71582-4BAF-4211-AD4A-476ED6EB11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DCF6B-C800-4345-BAE9-EE9FA6590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E6190A1E-5381-43C4-B058-7758339984D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7E35469-0BEA-4E5E-955F-1AA300A62DE5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8F650BE-565E-4A52-8143-7A87700FC5F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286A3F89-AA2A-44E5-915E-C47A069EB68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C57F514-AB27-4489-8D3C-01DD1025DDAD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141169F-1C39-4D04-AF32-D0D14D004B05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087465-759F-4895-8FC6-DD464FB91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1BA94-5DCA-4F19-960F-0FB2BD5EE85A}" type="datetime1">
              <a:rPr lang="en-US" smtClean="0"/>
              <a:t>8/30/20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1AA18-D8A5-44D9-881C-522258ED5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1BA574-A76A-4F4C-8CBD-768278B66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2793E083-ADC4-4391-83DD-781529A6611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360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1B666-D6BE-4FA8-9CF1-F15FD58B0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E4B4A-DE64-4563-83CD-C40B1D681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DA0314-0202-4E6D-8352-C28376A9C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B56083-87B4-4603-B6FF-A9EB68E3E6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708CF-F028-4917-A9CB-59BF5248A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0" name="Graphic 185">
            <a:extLst>
              <a:ext uri="{FF2B5EF4-FFF2-40B4-BE49-F238E27FC236}">
                <a16:creationId xmlns:a16="http://schemas.microsoft.com/office/drawing/2014/main" id="{81B934BF-E239-47E1-93E9-EA3182162D21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3BBF177-5044-426A-93ED-64BDC84BF184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4270648-77F5-4D28-B691-DA57AA28FD73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086B770-2F70-4B7B-9525-286BBD63AD72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7DDC14D-7AE3-41CD-ADFC-A3601D4F9DF3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2181834-8401-4B66-85EE-1CBF57807DA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33C091-3B62-4087-9A97-63BBE28CF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ED947-38D9-44AC-8B89-E79758333B77}" type="datetime1">
              <a:rPr lang="en-US" smtClean="0"/>
              <a:t>8/30/20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0710C3-2723-4847-BCAF-96D9FAE50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618B2C-95AC-4438-97FD-07ACF297B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6B0F5A7-6E8A-4BCD-8F1F-233ECD21B262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686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9CF7F-748D-4598-983E-96A2BE2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6" name="Graphic 185">
            <a:extLst>
              <a:ext uri="{FF2B5EF4-FFF2-40B4-BE49-F238E27FC236}">
                <a16:creationId xmlns:a16="http://schemas.microsoft.com/office/drawing/2014/main" id="{DFD4D3BE-80D4-4E69-9C76-F0D8517DF690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A0B6E97F-00E1-4372-8978-8BCBDC9026E6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C7651B7-7A30-4AFA-A4D7-0B0C5D2DDAA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D2FC5CA-556B-4409-B084-34753A1F04E6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E63FB41-EE1F-4889-9096-3A38936330D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D19F3B-7B3E-4861-8FDA-D0116C96C16E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0A2C46-C908-4010-AAE2-9FA41B145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E23F-BD3C-4F23-B116-2B758120C8AC}" type="datetime1">
              <a:rPr lang="en-US" smtClean="0"/>
              <a:t>8/30/20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CF5279-7D37-4D98-9A70-987C84F6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6FAD0-59EF-49AA-BBC6-A0EC184DD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76EB399-18D2-46D5-8757-35FCFF8EA80D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98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c 185">
            <a:extLst>
              <a:ext uri="{FF2B5EF4-FFF2-40B4-BE49-F238E27FC236}">
                <a16:creationId xmlns:a16="http://schemas.microsoft.com/office/drawing/2014/main" id="{773CCE17-EE0F-40E0-B7AE-CF7677B64709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0AC6C4E-6EA5-454A-AB84-8B94D8B585EC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4329338-925B-4677-BA6E-4357D37DB545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34C0A08-043F-4818-BA1D-BCC9F811A87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CB185DD-ED0D-4633-8098-95C4A6F177C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D50526-B611-40B6-BB45-AE82F0EF5992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08C302-4224-4668-8CAC-3267172A0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CFAA9-6D59-4D98-869E-ACBDB83B2CA4}" type="datetime1">
              <a:rPr lang="en-US" smtClean="0"/>
              <a:t>8/30/20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C8FC22-AEB6-4BAF-BF93-41A2C757C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CA88A-5462-4F17-AFA0-52721ADDB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0CCC791-94D7-4BB8-9EDF-423CEA1F6215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984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6AC37-C5B5-462A-BE4A-E55CEBF2A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B007F-32A8-4688-BBEF-4FCB99DF5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2E2EB-BF8A-44A4-8AE0-BD6C31B1D9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FC9E188F-54C8-4547-9F8C-525712AD7DB6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99C4538-3939-47A9-A590-09FF21960653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541CA75-5D05-4996-A26D-CE0C909CD5F7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6305856-26BC-4BCC-BEF3-5E9CED94177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BC69651C-AC37-4CD2-8367-19297D7E2389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3E9031B-BA8D-4D9D-9BB3-A16F7A80F85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9840A2-CF60-4C47-B955-E65BC451F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10804-27E3-430A-BB42-B831260DE39A}" type="datetime1">
              <a:rPr lang="en-US" smtClean="0"/>
              <a:t>8/30/20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9DC6E-CC55-47AB-A405-5FB7EE2D1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D5E7D-EBA7-4DB0-8C78-7EB8A85F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B051DE-636E-4B3C-9886-2055CE23E49A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548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1D355-3146-41D1-B7DC-20B8ACE39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AD4AAFB-E8F8-4FD1-8C6A-ED2C3FAD50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051AF1-B16F-43B9-95CC-C17B570DE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8" name="Graphic 185">
            <a:extLst>
              <a:ext uri="{FF2B5EF4-FFF2-40B4-BE49-F238E27FC236}">
                <a16:creationId xmlns:a16="http://schemas.microsoft.com/office/drawing/2014/main" id="{C8B77273-9FF7-4B93-8385-AD09A5F86AE5}"/>
              </a:ext>
            </a:extLst>
          </p:cNvPr>
          <p:cNvGrpSpPr/>
          <p:nvPr/>
        </p:nvGrpSpPr>
        <p:grpSpPr>
          <a:xfrm>
            <a:off x="10999563" y="5987064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117A673-3729-4EAD-9E8C-52BEBF74B857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E8DB752-94CD-4A94-BDE3-DD285EB89F3F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2F8DDFC-E5CA-4F36-B2BE-BCE49D4F6C95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0BB589AE-2F9C-4C83-8DC7-1205CB037525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AC9A2DE-3C9E-4CD0-8C7A-CC5F9F9942E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C8714-2467-4715-934E-6787C84F7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22DE3-3D1A-4D53-B9A6-6C7463B8C992}" type="datetime1">
              <a:rPr lang="en-US" smtClean="0"/>
              <a:t>8/30/20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6F13D6-03EC-4D31-8BB1-9FFDE3633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65D4DD-A2A4-4DF6-9527-E5F12FEB9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‹N°›</a:t>
            </a:fld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D202F3A-9FDE-4E11-B865-FBAEC415F880}"/>
              </a:ext>
            </a:extLst>
          </p:cNvPr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682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33F5C3-CD4B-4472-B59A-49D460CB1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2236B-AB2C-4D6F-AE15-700992DA9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0F509-07BE-4446-8772-F44E09936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5ECD8B30-1B71-45A1-8314-D59C86F581E1}" type="datetime1">
              <a:rPr lang="en-US" smtClean="0"/>
              <a:pPr/>
              <a:t>8/30/20</a:t>
            </a:fld>
            <a:endParaRPr lang="en-US" b="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B927E-3833-4F85-99B5-56B5F1E54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r>
              <a:rPr lang="en-US" dirty="0"/>
              <a:t>Sample Footer Text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8CB64-4E98-43DE-B543-7BE5B329D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F3450C42-9A0B-4425-92C2-70FCF7C45734}" type="slidenum">
              <a:rPr lang="en-US" smtClean="0"/>
              <a:pPr/>
              <a:t>‹N°›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41861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f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41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146D8D-20BA-435C-8903-283B34097E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5" b="14268"/>
          <a:stretch/>
        </p:blipFill>
        <p:spPr>
          <a:xfrm>
            <a:off x="-1" y="10"/>
            <a:ext cx="12191997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5E902CB-1D4C-4599-B01D-A1CD4D2D9F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7603955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aphic 190">
            <a:extLst>
              <a:ext uri="{FF2B5EF4-FFF2-40B4-BE49-F238E27FC236}">
                <a16:creationId xmlns:a16="http://schemas.microsoft.com/office/drawing/2014/main" id="{F3F5D407-83EF-4D7F-9DAF-4C3CEB778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76982" y="827494"/>
            <a:ext cx="1291642" cy="429215"/>
            <a:chOff x="2504802" y="1755501"/>
            <a:chExt cx="1598829" cy="531293"/>
          </a:xfrm>
          <a:solidFill>
            <a:schemeClr val="tx1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C07906A-A83F-47F2-975A-C1756F4454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0C38730D-4164-41D4-81C0-E9A070EA84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2539C73-C848-4608-957A-D6C016913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8736" y="533549"/>
            <a:ext cx="5356040" cy="5343028"/>
            <a:chOff x="739960" y="1925092"/>
            <a:chExt cx="4376696" cy="4366063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53EEDFE-1D2D-4938-9DF2-97FB4F709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8562" y="2003061"/>
              <a:ext cx="4288094" cy="4288094"/>
            </a:xfrm>
            <a:prstGeom prst="ellipse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EA4CF2D-570F-4529-ADDA-B37CF05B61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7929" y="2003061"/>
              <a:ext cx="4288094" cy="4288094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20" name="Oval 19">
              <a:extLst>
                <a:ext uri="{FF2B5EF4-FFF2-40B4-BE49-F238E27FC236}">
                  <a16:creationId xmlns:a16="http://schemas.microsoft.com/office/drawing/2014/main" id="{CBE92B83-AFA7-40B1-9D3C-502840BADC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960" y="1925092"/>
              <a:ext cx="4288094" cy="4288094"/>
            </a:xfrm>
            <a:prstGeom prst="ellips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7B8D7FE7-0438-4E65-BC6A-28AC736075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9124" y="2637135"/>
            <a:ext cx="5697668" cy="1114280"/>
          </a:xfrm>
        </p:spPr>
        <p:txBody>
          <a:bodyPr>
            <a:noAutofit/>
          </a:bodyPr>
          <a:lstStyle/>
          <a:p>
            <a:r>
              <a:rPr lang="fr-FR" sz="3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EnseiGNEMENT SCIENTIFIQUE</a:t>
            </a:r>
            <a:endParaRPr lang="fr-FR" sz="3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501C0FF-E315-4929-8EC1-239C154EEC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2032" y="4175698"/>
            <a:ext cx="3330341" cy="920783"/>
          </a:xfrm>
        </p:spPr>
        <p:txBody>
          <a:bodyPr>
            <a:normAutofit/>
          </a:bodyPr>
          <a:lstStyle/>
          <a:p>
            <a:r>
              <a:rPr lang="fr-F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1ère</a:t>
            </a:r>
          </a:p>
        </p:txBody>
      </p:sp>
      <p:sp>
        <p:nvSpPr>
          <p:cNvPr id="22" name="Graphic 212">
            <a:extLst>
              <a:ext uri="{FF2B5EF4-FFF2-40B4-BE49-F238E27FC236}">
                <a16:creationId xmlns:a16="http://schemas.microsoft.com/office/drawing/2014/main" id="{19A55484-B97B-45ED-A47D-EBECAC290D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0898" y="4861481"/>
            <a:ext cx="891066" cy="891066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4" name="Graphic 212">
            <a:extLst>
              <a:ext uri="{FF2B5EF4-FFF2-40B4-BE49-F238E27FC236}">
                <a16:creationId xmlns:a16="http://schemas.microsoft.com/office/drawing/2014/main" id="{B31CB7B9-2B8F-4AD6-9FFE-5DAE8E1322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60898" y="4861481"/>
            <a:ext cx="891066" cy="891066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92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14AE93-A365-4F00-90A8-F4CAC3603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1668"/>
          </a:xfrm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rgbClr val="666699"/>
                </a:solidFill>
              </a:rPr>
              <a:t>Organisation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974130-559D-47AE-93D0-5A0495AC0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0403"/>
            <a:ext cx="10515600" cy="5104737"/>
          </a:xfrm>
        </p:spPr>
        <p:txBody>
          <a:bodyPr/>
          <a:lstStyle/>
          <a:p>
            <a:pPr marL="0" indent="0">
              <a:spcBef>
                <a:spcPts val="0"/>
              </a:spcBef>
              <a:buClr>
                <a:srgbClr val="000000"/>
              </a:buClr>
              <a:buSzPts val="3000"/>
              <a:buNone/>
            </a:pPr>
            <a:r>
              <a:rPr lang="fr-FR" sz="2800" dirty="0">
                <a:solidFill>
                  <a:srgbClr val="000000"/>
                </a:solidFill>
              </a:rPr>
              <a:t>L’</a:t>
            </a:r>
            <a:r>
              <a:rPr lang="fr-FR" sz="2800" dirty="0">
                <a:solidFill>
                  <a:srgbClr val="006666"/>
                </a:solidFill>
              </a:rPr>
              <a:t>enseignement scientifique </a:t>
            </a:r>
            <a:r>
              <a:rPr lang="fr-FR" sz="2800" dirty="0">
                <a:solidFill>
                  <a:srgbClr val="000000"/>
                </a:solidFill>
              </a:rPr>
              <a:t>fait partie du </a:t>
            </a:r>
            <a:r>
              <a:rPr lang="fr-FR" sz="2800" b="1" dirty="0">
                <a:solidFill>
                  <a:srgbClr val="FF3300"/>
                </a:solidFill>
              </a:rPr>
              <a:t>tronc commun </a:t>
            </a:r>
            <a:r>
              <a:rPr lang="fr-FR" sz="2800" dirty="0">
                <a:solidFill>
                  <a:srgbClr val="000000"/>
                </a:solidFill>
              </a:rPr>
              <a:t>des disciplines du cycle terminal (1</a:t>
            </a:r>
            <a:r>
              <a:rPr lang="fr-FR" sz="2800" baseline="30000" dirty="0">
                <a:solidFill>
                  <a:srgbClr val="000000"/>
                </a:solidFill>
              </a:rPr>
              <a:t>ère</a:t>
            </a:r>
            <a:r>
              <a:rPr lang="fr-FR" sz="2800" dirty="0">
                <a:solidFill>
                  <a:srgbClr val="000000"/>
                </a:solidFill>
              </a:rPr>
              <a:t> et </a:t>
            </a:r>
            <a:r>
              <a:rPr lang="fr-FR" sz="2800" dirty="0" err="1">
                <a:solidFill>
                  <a:srgbClr val="000000"/>
                </a:solidFill>
              </a:rPr>
              <a:t>Tle</a:t>
            </a:r>
            <a:r>
              <a:rPr lang="fr-FR" sz="2800" dirty="0">
                <a:solidFill>
                  <a:srgbClr val="000000"/>
                </a:solidFill>
              </a:rPr>
              <a:t>). </a:t>
            </a:r>
          </a:p>
          <a:p>
            <a:pPr indent="-304800">
              <a:spcBef>
                <a:spcPts val="0"/>
              </a:spcBef>
              <a:buClr>
                <a:srgbClr val="000000"/>
              </a:buClr>
              <a:buSzPts val="3000"/>
              <a:buFont typeface="Arial" panose="020B0604020202020204" pitchFamily="34" charset="0"/>
              <a:buChar char="●"/>
            </a:pPr>
            <a:endParaRPr lang="fr-FR" sz="2800" dirty="0">
              <a:solidFill>
                <a:srgbClr val="000000"/>
              </a:solidFill>
            </a:endParaRPr>
          </a:p>
          <a:p>
            <a:pPr indent="-304800">
              <a:spcBef>
                <a:spcPts val="0"/>
              </a:spcBef>
              <a:buClr>
                <a:srgbClr val="000000"/>
              </a:buClr>
              <a:buSzPts val="3000"/>
              <a:buFont typeface="Arial" panose="020B0604020202020204" pitchFamily="34" charset="0"/>
              <a:buChar char="●"/>
            </a:pPr>
            <a:r>
              <a:rPr lang="fr-FR" sz="2800" dirty="0">
                <a:solidFill>
                  <a:srgbClr val="000000"/>
                </a:solidFill>
              </a:rPr>
              <a:t>2h/semaine pour tous les élèves (spécialistes ou non) avec alternance, en 1</a:t>
            </a:r>
            <a:r>
              <a:rPr lang="fr-FR" sz="2800" baseline="30000" dirty="0">
                <a:solidFill>
                  <a:srgbClr val="000000"/>
                </a:solidFill>
              </a:rPr>
              <a:t>ère</a:t>
            </a:r>
            <a:r>
              <a:rPr lang="fr-FR" sz="2800" dirty="0">
                <a:solidFill>
                  <a:srgbClr val="000000"/>
                </a:solidFill>
              </a:rPr>
              <a:t>, de SVT et PC</a:t>
            </a:r>
          </a:p>
          <a:p>
            <a:pPr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fr-FR" sz="2800" dirty="0">
              <a:solidFill>
                <a:srgbClr val="000000"/>
              </a:solidFill>
            </a:endParaRPr>
          </a:p>
          <a:p>
            <a:pPr indent="-304800">
              <a:spcBef>
                <a:spcPts val="0"/>
              </a:spcBef>
              <a:buClr>
                <a:srgbClr val="000000"/>
              </a:buClr>
              <a:buSzPts val="3000"/>
              <a:buFont typeface="Arial" panose="020B0604020202020204" pitchFamily="34" charset="0"/>
              <a:buChar char="●"/>
            </a:pPr>
            <a:r>
              <a:rPr lang="fr-FR" sz="2800" dirty="0">
                <a:solidFill>
                  <a:srgbClr val="000000"/>
                </a:solidFill>
              </a:rPr>
              <a:t>Une place à l’ensemble des champs disciplinaires (Mathématiques, PC, SVT, informatique et numérique)</a:t>
            </a:r>
          </a:p>
          <a:p>
            <a:pPr indent="0">
              <a:buFont typeface="Arial" panose="020B0604020202020204" pitchFamily="34" charset="0"/>
              <a:buNone/>
            </a:pPr>
            <a:endParaRPr lang="fr-FR" sz="2800" dirty="0">
              <a:solidFill>
                <a:srgbClr val="000000"/>
              </a:solidFill>
            </a:endParaRPr>
          </a:p>
          <a:p>
            <a:pPr indent="-304800">
              <a:buClr>
                <a:srgbClr val="000000"/>
              </a:buClr>
              <a:buSzPts val="3000"/>
              <a:buFont typeface="Arial" panose="020B0604020202020204" pitchFamily="34" charset="0"/>
              <a:buChar char="●"/>
            </a:pPr>
            <a:r>
              <a:rPr lang="fr-FR" sz="2800" dirty="0">
                <a:solidFill>
                  <a:srgbClr val="000000"/>
                </a:solidFill>
              </a:rPr>
              <a:t>Une évaluation en contrôle continu (1</a:t>
            </a:r>
            <a:r>
              <a:rPr lang="fr-FR" sz="2800" baseline="30000" dirty="0">
                <a:solidFill>
                  <a:srgbClr val="000000"/>
                </a:solidFill>
              </a:rPr>
              <a:t>ère</a:t>
            </a:r>
            <a:r>
              <a:rPr lang="fr-FR" sz="2800" dirty="0">
                <a:solidFill>
                  <a:srgbClr val="000000"/>
                </a:solidFill>
              </a:rPr>
              <a:t> et terminale) dont 1 épreuve commune en 1</a:t>
            </a:r>
            <a:r>
              <a:rPr lang="fr-FR" sz="2800" baseline="30000" dirty="0">
                <a:solidFill>
                  <a:srgbClr val="000000"/>
                </a:solidFill>
              </a:rPr>
              <a:t>ère</a:t>
            </a:r>
            <a:r>
              <a:rPr lang="fr-FR" sz="2800" dirty="0">
                <a:solidFill>
                  <a:srgbClr val="000000"/>
                </a:solidFill>
              </a:rPr>
              <a:t> et 1 autre en terminale, plus les évaluations en cours d’année.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794879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14AE93-A365-4F00-90A8-F4CAC3603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1668"/>
          </a:xfrm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rgbClr val="666699"/>
                </a:solidFill>
              </a:rPr>
              <a:t>Objectifs de l’évaluation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974130-559D-47AE-93D0-5A0495AC0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0403"/>
            <a:ext cx="10515600" cy="5104737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Clr>
                <a:srgbClr val="000000"/>
              </a:buClr>
              <a:buSzPts val="3000"/>
              <a:buNone/>
            </a:pPr>
            <a:r>
              <a:rPr lang="fr-FR" sz="2800" dirty="0">
                <a:solidFill>
                  <a:srgbClr val="000000"/>
                </a:solidFill>
              </a:rPr>
              <a:t>   Les évaluations de la partie « enseignement scientifique » ont pour objectif d’estimer les connaissances et les compétences figurant au programme de cet enseignement scientifique, et ce, en lien avec les trois objectifs généraux de </a:t>
            </a:r>
            <a:r>
              <a:rPr lang="fr-FR" sz="2800" dirty="0">
                <a:solidFill>
                  <a:srgbClr val="FF3300"/>
                </a:solidFill>
              </a:rPr>
              <a:t>formation</a:t>
            </a:r>
            <a:r>
              <a:rPr lang="fr-FR" sz="2800" dirty="0">
                <a:solidFill>
                  <a:srgbClr val="000000"/>
                </a:solidFill>
              </a:rPr>
              <a:t> :</a:t>
            </a:r>
          </a:p>
          <a:p>
            <a:pPr marL="0" indent="0">
              <a:spcBef>
                <a:spcPts val="0"/>
              </a:spcBef>
              <a:buClr>
                <a:srgbClr val="000000"/>
              </a:buClr>
              <a:buSzPts val="3000"/>
              <a:buNone/>
            </a:pPr>
            <a:endParaRPr lang="fr-FR" sz="2800" dirty="0">
              <a:solidFill>
                <a:srgbClr val="000000"/>
              </a:solidFill>
            </a:endParaRPr>
          </a:p>
          <a:p>
            <a:pPr algn="just">
              <a:spcBef>
                <a:spcPts val="0"/>
              </a:spcBef>
              <a:buClr>
                <a:srgbClr val="000000"/>
              </a:buClr>
              <a:buSzPts val="3000"/>
              <a:buFont typeface="Wingdings" panose="05000000000000000000" pitchFamily="2" charset="2"/>
              <a:buChar char="w"/>
            </a:pPr>
            <a:r>
              <a:rPr lang="fr-FR" sz="2800" dirty="0">
                <a:solidFill>
                  <a:srgbClr val="000000"/>
                </a:solidFill>
              </a:rPr>
              <a:t> Comprendre la nature du savoir scientifique et ses méthodes d’élaboration</a:t>
            </a:r>
          </a:p>
          <a:p>
            <a:pPr algn="just">
              <a:spcBef>
                <a:spcPts val="0"/>
              </a:spcBef>
              <a:buClr>
                <a:srgbClr val="000000"/>
              </a:buClr>
              <a:buSzPts val="3000"/>
              <a:buFont typeface="Wingdings" panose="05000000000000000000" pitchFamily="2" charset="2"/>
              <a:buChar char="w"/>
            </a:pPr>
            <a:endParaRPr lang="fr-FR" sz="2000" dirty="0">
              <a:solidFill>
                <a:srgbClr val="000000"/>
              </a:solidFill>
            </a:endParaRPr>
          </a:p>
          <a:p>
            <a:pPr algn="just">
              <a:spcBef>
                <a:spcPts val="0"/>
              </a:spcBef>
              <a:buClr>
                <a:srgbClr val="000000"/>
              </a:buClr>
              <a:buSzPts val="3000"/>
              <a:buFont typeface="Wingdings" panose="05000000000000000000" pitchFamily="2" charset="2"/>
              <a:buChar char="w"/>
            </a:pPr>
            <a:r>
              <a:rPr lang="fr-FR" sz="2800" dirty="0">
                <a:solidFill>
                  <a:srgbClr val="000000"/>
                </a:solidFill>
              </a:rPr>
              <a:t> Identifier et mettre en œuvre des pratiques scientifiques, y compris mathématiques</a:t>
            </a:r>
          </a:p>
          <a:p>
            <a:pPr algn="just">
              <a:spcBef>
                <a:spcPts val="0"/>
              </a:spcBef>
              <a:buClr>
                <a:srgbClr val="000000"/>
              </a:buClr>
              <a:buSzPts val="3000"/>
              <a:buFont typeface="Wingdings" panose="05000000000000000000" pitchFamily="2" charset="2"/>
              <a:buChar char="w"/>
            </a:pPr>
            <a:endParaRPr lang="fr-FR" sz="2000" dirty="0">
              <a:solidFill>
                <a:srgbClr val="000000"/>
              </a:solidFill>
            </a:endParaRPr>
          </a:p>
          <a:p>
            <a:pPr algn="just">
              <a:spcBef>
                <a:spcPts val="0"/>
              </a:spcBef>
              <a:buClr>
                <a:srgbClr val="000000"/>
              </a:buClr>
              <a:buSzPts val="3000"/>
              <a:buFont typeface="Wingdings" panose="05000000000000000000" pitchFamily="2" charset="2"/>
              <a:buChar char="w"/>
            </a:pPr>
            <a:r>
              <a:rPr lang="fr-FR" sz="2800" dirty="0">
                <a:solidFill>
                  <a:srgbClr val="000000"/>
                </a:solidFill>
              </a:rPr>
              <a:t> Identifier et comprendre les effets de la science sur les sociétés et l’environnement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54124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14AE93-A365-4F00-90A8-F4CAC3603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1668"/>
          </a:xfrm>
        </p:spPr>
        <p:txBody>
          <a:bodyPr>
            <a:normAutofit/>
          </a:bodyPr>
          <a:lstStyle/>
          <a:p>
            <a:r>
              <a:rPr lang="fr-FR" sz="4000" b="1" dirty="0">
                <a:solidFill>
                  <a:srgbClr val="666699"/>
                </a:solidFill>
              </a:rPr>
              <a:t>Mode d’évaluation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974130-559D-47AE-93D0-5A0495AC0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0403"/>
            <a:ext cx="10515600" cy="5104737"/>
          </a:xfrm>
        </p:spPr>
        <p:txBody>
          <a:bodyPr/>
          <a:lstStyle/>
          <a:p>
            <a:pPr marL="0" indent="0" algn="just">
              <a:spcBef>
                <a:spcPts val="0"/>
              </a:spcBef>
              <a:buClr>
                <a:srgbClr val="000000"/>
              </a:buClr>
              <a:buSzPts val="3000"/>
              <a:buNone/>
            </a:pPr>
            <a:r>
              <a:rPr lang="fr-FR" sz="2800" dirty="0">
                <a:solidFill>
                  <a:srgbClr val="000000"/>
                </a:solidFill>
              </a:rPr>
              <a:t>   Les évaluations communes durent deux heures. Il s’agit d’épreuves écrites constituées de deux exercices interdisciplinaires portant sur un ou deux des trois thèmes du programme traité sur l’année de 1</a:t>
            </a:r>
            <a:r>
              <a:rPr lang="fr-FR" sz="2800" baseline="30000" dirty="0">
                <a:solidFill>
                  <a:srgbClr val="000000"/>
                </a:solidFill>
              </a:rPr>
              <a:t>ère</a:t>
            </a:r>
            <a:r>
              <a:rPr lang="fr-FR" sz="2800" dirty="0">
                <a:solidFill>
                  <a:srgbClr val="000000"/>
                </a:solidFill>
              </a:rPr>
              <a:t> .</a:t>
            </a:r>
          </a:p>
          <a:p>
            <a:pPr marL="0" indent="0">
              <a:spcBef>
                <a:spcPts val="0"/>
              </a:spcBef>
              <a:buClr>
                <a:srgbClr val="000000"/>
              </a:buClr>
              <a:buSzPts val="3000"/>
              <a:buNone/>
            </a:pPr>
            <a:endParaRPr lang="fr-FR" sz="2800" dirty="0">
              <a:solidFill>
                <a:srgbClr val="000000"/>
              </a:solidFill>
            </a:endParaRPr>
          </a:p>
          <a:p>
            <a:pPr marL="0" indent="0" algn="just">
              <a:spcBef>
                <a:spcPts val="0"/>
              </a:spcBef>
              <a:buClr>
                <a:srgbClr val="000000"/>
              </a:buClr>
              <a:buSzPts val="3000"/>
              <a:buNone/>
            </a:pPr>
            <a:r>
              <a:rPr lang="fr-FR" sz="2800" dirty="0">
                <a:solidFill>
                  <a:srgbClr val="000000"/>
                </a:solidFill>
              </a:rPr>
              <a:t>   Le sujet a pour but d’apprécier plusieurs compétences parmi : exploiter des documents; organiser, effectuer et contrôler des calculs </a:t>
            </a:r>
            <a:r>
              <a:rPr lang="fr-FR" sz="1800" dirty="0">
                <a:solidFill>
                  <a:srgbClr val="000000"/>
                </a:solidFill>
              </a:rPr>
              <a:t>(avec ou sans calculatrice)</a:t>
            </a:r>
            <a:r>
              <a:rPr lang="fr-FR" sz="2800" dirty="0">
                <a:solidFill>
                  <a:srgbClr val="000000"/>
                </a:solidFill>
              </a:rPr>
              <a:t>; rédiger une argumentation scientifique.</a:t>
            </a:r>
          </a:p>
          <a:p>
            <a:endParaRPr lang="fr-FR" dirty="0"/>
          </a:p>
        </p:txBody>
      </p:sp>
      <p:pic>
        <p:nvPicPr>
          <p:cNvPr id="5" name="Image 4" descr="Une image contenant dessin&#10;&#10;Description générée automatiquement">
            <a:extLst>
              <a:ext uri="{FF2B5EF4-FFF2-40B4-BE49-F238E27FC236}">
                <a16:creationId xmlns:a16="http://schemas.microsoft.com/office/drawing/2014/main" id="{99237B26-23D8-4681-8F1F-F398B1CF9E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766" y="4118774"/>
            <a:ext cx="5050077" cy="228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20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14AE93-A365-4F00-90A8-F4CAC3603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8157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3600"/>
              <a:buFont typeface="Calibri"/>
              <a:buNone/>
            </a:pPr>
            <a:r>
              <a:rPr lang="fr-FR" sz="4000" b="1" dirty="0">
                <a:solidFill>
                  <a:srgbClr val="666699"/>
                </a:solidFill>
              </a:rPr>
              <a:t>Un programme construit pour appréhender ce qu’est la science (et ses principes)</a:t>
            </a:r>
            <a:endParaRPr lang="fr-FR" sz="1600" b="1" dirty="0">
              <a:solidFill>
                <a:srgbClr val="666699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974130-559D-47AE-93D0-5A0495AC0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415" y="1757238"/>
            <a:ext cx="11224356" cy="3856384"/>
          </a:xfrm>
        </p:spPr>
        <p:txBody>
          <a:bodyPr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000" b="1" dirty="0">
                <a:solidFill>
                  <a:srgbClr val="808000"/>
                </a:solidFill>
              </a:rPr>
              <a:t>3 thèmes en première : 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fr-FR" sz="900" dirty="0">
              <a:solidFill>
                <a:srgbClr val="000000"/>
              </a:solidFill>
            </a:endParaRPr>
          </a:p>
          <a:p>
            <a:pPr marL="228600" lvl="0" indent="-266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fr-FR" dirty="0">
                <a:solidFill>
                  <a:srgbClr val="000000"/>
                </a:solidFill>
              </a:rPr>
              <a:t>Une longue histoire de la matière </a:t>
            </a:r>
            <a:r>
              <a:rPr lang="fr-FR" sz="2400" dirty="0">
                <a:solidFill>
                  <a:srgbClr val="000000"/>
                </a:solidFill>
              </a:rPr>
              <a:t>(éléments chimiques, cristaux, cellules)                                                       </a:t>
            </a:r>
            <a:r>
              <a:rPr lang="fr-FR" dirty="0">
                <a:solidFill>
                  <a:srgbClr val="000000"/>
                </a:solidFill>
              </a:rPr>
              <a:t>---</a:t>
            </a:r>
            <a:r>
              <a:rPr lang="fr-FR" sz="2000" i="1" dirty="0">
                <a:solidFill>
                  <a:srgbClr val="000000"/>
                </a:solidFill>
              </a:rPr>
              <a:t>une (petite) histoire de la matière</a:t>
            </a:r>
          </a:p>
          <a:p>
            <a:pPr marL="228600" lvl="0" indent="-266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endParaRPr lang="fr-FR" sz="2000" i="1" dirty="0">
              <a:solidFill>
                <a:srgbClr val="000000"/>
              </a:solidFill>
            </a:endParaRPr>
          </a:p>
          <a:p>
            <a:pPr marL="228600" lvl="0" indent="-266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fr-FR" dirty="0">
                <a:solidFill>
                  <a:srgbClr val="000000"/>
                </a:solidFill>
              </a:rPr>
              <a:t>Le soleil, notre source d’énergie </a:t>
            </a:r>
            <a:r>
              <a:rPr lang="fr-FR" sz="2400" dirty="0">
                <a:solidFill>
                  <a:srgbClr val="000000"/>
                </a:solidFill>
              </a:rPr>
              <a:t>(soleil et bilan radiatif, photosynthèse)                                  </a:t>
            </a:r>
            <a:r>
              <a:rPr lang="fr-FR" dirty="0">
                <a:solidFill>
                  <a:srgbClr val="000000"/>
                </a:solidFill>
              </a:rPr>
              <a:t>---</a:t>
            </a:r>
            <a:r>
              <a:rPr lang="fr-FR" sz="2000" i="1" dirty="0">
                <a:solidFill>
                  <a:srgbClr val="000000"/>
                </a:solidFill>
              </a:rPr>
              <a:t>une (petite) histoire de l’énergie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lang="fr-FR" sz="2000" dirty="0">
              <a:solidFill>
                <a:srgbClr val="000000"/>
              </a:solidFill>
            </a:endParaRPr>
          </a:p>
          <a:p>
            <a:pPr marL="228600" lvl="0" indent="-2667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fr-FR" dirty="0">
                <a:solidFill>
                  <a:srgbClr val="000000"/>
                </a:solidFill>
              </a:rPr>
              <a:t>La Terre, un astre singulier </a:t>
            </a:r>
            <a:r>
              <a:rPr lang="fr-FR" sz="2400" dirty="0">
                <a:solidFill>
                  <a:srgbClr val="000000"/>
                </a:solidFill>
              </a:rPr>
              <a:t>(forme et âge de la Terre, place dans l’univers)                             </a:t>
            </a:r>
            <a:r>
              <a:rPr lang="fr-FR" dirty="0">
                <a:solidFill>
                  <a:srgbClr val="000000"/>
                </a:solidFill>
              </a:rPr>
              <a:t>---</a:t>
            </a:r>
            <a:r>
              <a:rPr lang="fr-FR" sz="2000" i="1" dirty="0">
                <a:solidFill>
                  <a:srgbClr val="000000"/>
                </a:solidFill>
              </a:rPr>
              <a:t>une (petite) histoire de la planète</a:t>
            </a:r>
            <a:endParaRPr lang="fr-FR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fr-FR" sz="1500" b="1" dirty="0">
              <a:solidFill>
                <a:srgbClr val="808000"/>
              </a:solidFill>
            </a:endParaRPr>
          </a:p>
          <a:p>
            <a:pPr marL="0" indent="0">
              <a:buNone/>
            </a:pPr>
            <a:endParaRPr lang="fr-FR" b="1" dirty="0">
              <a:solidFill>
                <a:srgbClr val="808000"/>
              </a:solidFill>
            </a:endParaRPr>
          </a:p>
          <a:p>
            <a:endParaRPr lang="fr-FR" dirty="0"/>
          </a:p>
          <a:p>
            <a:endParaRPr lang="fr-FR" dirty="0"/>
          </a:p>
        </p:txBody>
      </p:sp>
      <p:pic>
        <p:nvPicPr>
          <p:cNvPr id="12" name="Image 11" descr="Une image contenant dessin, alimentation&#10;&#10;Description générée automatiquement">
            <a:extLst>
              <a:ext uri="{FF2B5EF4-FFF2-40B4-BE49-F238E27FC236}">
                <a16:creationId xmlns:a16="http://schemas.microsoft.com/office/drawing/2014/main" id="{DE53BF6E-F406-4A8A-BF89-89B27FB560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489" y="2978252"/>
            <a:ext cx="1061071" cy="901496"/>
          </a:xfrm>
          <a:prstGeom prst="rect">
            <a:avLst/>
          </a:prstGeom>
        </p:spPr>
      </p:pic>
      <p:pic>
        <p:nvPicPr>
          <p:cNvPr id="14" name="Image 13" descr="Une image contenant grand, assis, lumière, table&#10;&#10;Description générée automatiquement">
            <a:extLst>
              <a:ext uri="{FF2B5EF4-FFF2-40B4-BE49-F238E27FC236}">
                <a16:creationId xmlns:a16="http://schemas.microsoft.com/office/drawing/2014/main" id="{CF40CE9B-3F97-4A1C-B7BB-A0C8E1BEAD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5489" y="1656340"/>
            <a:ext cx="1199285" cy="707578"/>
          </a:xfrm>
          <a:prstGeom prst="rect">
            <a:avLst/>
          </a:prstGeom>
        </p:spPr>
      </p:pic>
      <p:pic>
        <p:nvPicPr>
          <p:cNvPr id="16" name="Image 15" descr="Une image contenant table, planche, eau, afficher&#10;&#10;Description générée automatiquement">
            <a:extLst>
              <a:ext uri="{FF2B5EF4-FFF2-40B4-BE49-F238E27FC236}">
                <a16:creationId xmlns:a16="http://schemas.microsoft.com/office/drawing/2014/main" id="{87206F21-D3F7-4CCC-A69A-83B776B5CE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4087" y="4014844"/>
            <a:ext cx="1422088" cy="958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635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14AE93-A365-4F00-90A8-F4CAC3603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8157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3600"/>
              <a:buFont typeface="Calibri"/>
              <a:buNone/>
            </a:pPr>
            <a:r>
              <a:rPr lang="fr-FR" sz="4000" b="1" dirty="0">
                <a:solidFill>
                  <a:srgbClr val="666699"/>
                </a:solidFill>
              </a:rPr>
              <a:t>Un programme construit pour appréhender ce qu’est la science (et ses principes)</a:t>
            </a:r>
            <a:endParaRPr lang="fr-FR" sz="1600" b="1" dirty="0">
              <a:solidFill>
                <a:srgbClr val="666699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974130-559D-47AE-93D0-5A0495AC0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415" y="1423281"/>
            <a:ext cx="11224356" cy="506959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1500" b="1" dirty="0">
              <a:solidFill>
                <a:srgbClr val="808000"/>
              </a:solidFill>
            </a:endParaRP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</a:pPr>
            <a:r>
              <a:rPr lang="fr-FR" b="1" dirty="0">
                <a:solidFill>
                  <a:srgbClr val="808000"/>
                </a:solidFill>
              </a:rPr>
              <a:t>+ 1 projet expérimental et numérique  </a:t>
            </a:r>
            <a:r>
              <a:rPr lang="fr-FR" dirty="0">
                <a:solidFill>
                  <a:srgbClr val="000000"/>
                </a:solidFill>
              </a:rPr>
              <a:t>à trois dimensions </a:t>
            </a:r>
            <a:r>
              <a:rPr lang="fr-FR" sz="2200" dirty="0">
                <a:solidFill>
                  <a:srgbClr val="000000"/>
                </a:solidFill>
              </a:rPr>
              <a:t>(plus ou moins développées) </a:t>
            </a:r>
            <a:r>
              <a:rPr lang="fr-FR" dirty="0">
                <a:solidFill>
                  <a:srgbClr val="000000"/>
                </a:solidFill>
              </a:rPr>
              <a:t>:</a:t>
            </a: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○"/>
            </a:pPr>
            <a:r>
              <a:rPr lang="fr-FR" dirty="0">
                <a:solidFill>
                  <a:srgbClr val="000000"/>
                </a:solidFill>
              </a:rPr>
              <a:t>utilisation d’un capteur éventuellement réalisé en classe </a:t>
            </a: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○"/>
            </a:pPr>
            <a:r>
              <a:rPr lang="fr-FR" dirty="0">
                <a:solidFill>
                  <a:srgbClr val="000000"/>
                </a:solidFill>
              </a:rPr>
              <a:t>acquisition numérique de données</a:t>
            </a:r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○"/>
            </a:pPr>
            <a:r>
              <a:rPr lang="fr-FR" dirty="0">
                <a:solidFill>
                  <a:srgbClr val="000000"/>
                </a:solidFill>
              </a:rPr>
              <a:t>traitement mathématique, représentation et interprétation de ces données</a:t>
            </a:r>
          </a:p>
          <a:p>
            <a:pPr marL="0" indent="0">
              <a:buNone/>
            </a:pPr>
            <a:endParaRPr lang="fr-FR" b="1" dirty="0">
              <a:solidFill>
                <a:srgbClr val="808000"/>
              </a:solidFill>
            </a:endParaRPr>
          </a:p>
          <a:p>
            <a:endParaRPr lang="fr-FR" dirty="0"/>
          </a:p>
          <a:p>
            <a:endParaRPr lang="fr-FR" dirty="0"/>
          </a:p>
        </p:txBody>
      </p:sp>
      <p:pic>
        <p:nvPicPr>
          <p:cNvPr id="18" name="Image 17" descr="Une image contenant texte&#10;&#10;Description générée automatiquement">
            <a:extLst>
              <a:ext uri="{FF2B5EF4-FFF2-40B4-BE49-F238E27FC236}">
                <a16:creationId xmlns:a16="http://schemas.microsoft.com/office/drawing/2014/main" id="{8EE981B8-0A1E-4344-ADB6-62930834C0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358" y="3770721"/>
            <a:ext cx="4254832" cy="2836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053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98F79A4-A6C7-4101-B1E9-27E05CB7CF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3871489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1CE7A08-2184-4B99-ABC0-B40CD1D3F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871489" cy="4096327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214AE93-A365-4F00-90A8-F4CAC3603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791" y="2650596"/>
            <a:ext cx="4591536" cy="3215373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buClr>
                <a:schemeClr val="dk1"/>
              </a:buClr>
              <a:buSzPts val="3600"/>
              <a:buFont typeface="Calibri"/>
              <a:buNone/>
            </a:pPr>
            <a:r>
              <a:rPr lang="fr-FR" b="1" dirty="0">
                <a:solidFill>
                  <a:srgbClr val="9900CC"/>
                </a:solidFill>
              </a:rPr>
              <a:t>Des séances pour faire de vous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9AFCB35-9C04-4524-A0B1-57FF6865D0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79558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11AD2AD-0BA0-4DD3-8EEA-84686A0E71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919293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5" name="Freeform: Shape 17">
            <a:extLst>
              <a:ext uri="{FF2B5EF4-FFF2-40B4-BE49-F238E27FC236}">
                <a16:creationId xmlns:a16="http://schemas.microsoft.com/office/drawing/2014/main" id="{9E5C5460-229E-46C8-A712-CC31798542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00654" y="4275786"/>
            <a:ext cx="2691346" cy="2582214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552FC29-9118-466F-940E-80C84EFDF0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00654" y="4275786"/>
            <a:ext cx="2691346" cy="2582214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7974130-559D-47AE-93D0-5A0495AC0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1448" y="706508"/>
            <a:ext cx="521717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b="1" dirty="0"/>
          </a:p>
          <a:p>
            <a:endParaRPr lang="fr-FR" dirty="0"/>
          </a:p>
          <a:p>
            <a:endParaRPr lang="fr-FR" dirty="0"/>
          </a:p>
        </p:txBody>
      </p:sp>
      <p:grpSp>
        <p:nvGrpSpPr>
          <p:cNvPr id="22" name="Graphic 185">
            <a:extLst>
              <a:ext uri="{FF2B5EF4-FFF2-40B4-BE49-F238E27FC236}">
                <a16:creationId xmlns:a16="http://schemas.microsoft.com/office/drawing/2014/main" id="{0C156BF8-7FF7-440F-BE2B-417DFFE8B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tx1"/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B7067280-C3E7-4DF6-A345-B9FEF6EF8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78365A8-666B-4417-9D3C-554E6E6B2C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71CAAFA-0A31-4308-AB9F-B1C84ABDF9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6AB1D25-144D-4BB4-A45C-60B8A094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69F0FB4-779A-48FC-AC33-784F177C92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ZoneTexte 3">
            <a:extLst>
              <a:ext uri="{FF2B5EF4-FFF2-40B4-BE49-F238E27FC236}">
                <a16:creationId xmlns:a16="http://schemas.microsoft.com/office/drawing/2014/main" id="{2936C9BD-B4C2-40ED-9389-A47A8FCF6F27}"/>
              </a:ext>
            </a:extLst>
          </p:cNvPr>
          <p:cNvSpPr txBox="1"/>
          <p:nvPr/>
        </p:nvSpPr>
        <p:spPr>
          <a:xfrm>
            <a:off x="4956214" y="1757337"/>
            <a:ext cx="61510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des personnes lucides, autonomes et rationnelles</a:t>
            </a:r>
          </a:p>
          <a:p>
            <a:endParaRPr lang="fr-FR" sz="4000" dirty="0"/>
          </a:p>
          <a:p>
            <a:r>
              <a:rPr lang="fr-FR" sz="4000" dirty="0"/>
              <a:t>des </a:t>
            </a:r>
            <a:r>
              <a:rPr lang="fr-FR" sz="4000" dirty="0" err="1"/>
              <a:t>citoyen.ne.s</a:t>
            </a:r>
            <a:r>
              <a:rPr lang="fr-FR" sz="4000" dirty="0"/>
              <a:t> responsables</a:t>
            </a:r>
          </a:p>
        </p:txBody>
      </p:sp>
    </p:spTree>
    <p:extLst>
      <p:ext uri="{BB962C8B-B14F-4D97-AF65-F5344CB8AC3E}">
        <p14:creationId xmlns:p14="http://schemas.microsoft.com/office/powerpoint/2010/main" val="171570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theme/theme1.xml><?xml version="1.0" encoding="utf-8"?>
<a:theme xmlns:a="http://schemas.openxmlformats.org/drawingml/2006/main" name="FunkyShapesDarkVTI">
  <a:themeElements>
    <a:clrScheme name="AnalogousFromDarkSeedLeftStep">
      <a:dk1>
        <a:srgbClr val="000000"/>
      </a:dk1>
      <a:lt1>
        <a:srgbClr val="FFFFFF"/>
      </a:lt1>
      <a:dk2>
        <a:srgbClr val="243A41"/>
      </a:dk2>
      <a:lt2>
        <a:srgbClr val="E2E8E4"/>
      </a:lt2>
      <a:accent1>
        <a:srgbClr val="C34DA3"/>
      </a:accent1>
      <a:accent2>
        <a:srgbClr val="A03BB1"/>
      </a:accent2>
      <a:accent3>
        <a:srgbClr val="814DC3"/>
      </a:accent3>
      <a:accent4>
        <a:srgbClr val="5B59BD"/>
      </a:accent4>
      <a:accent5>
        <a:srgbClr val="4D7BC3"/>
      </a:accent5>
      <a:accent6>
        <a:srgbClr val="3B9BB1"/>
      </a:accent6>
      <a:hlink>
        <a:srgbClr val="677ECC"/>
      </a:hlink>
      <a:folHlink>
        <a:srgbClr val="828282"/>
      </a:folHlink>
    </a:clrScheme>
    <a:fontScheme name="Source Sans Pro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yShapesDarkVTI" id="{84637DF0-7D2D-4F20-816C-4D6C45F3FAF2}" vid="{0EF594EE-C33F-480F-80E7-D4F74C1C30E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400</Words>
  <Application>Microsoft Macintosh PowerPoint</Application>
  <PresentationFormat>Grand écran</PresentationFormat>
  <Paragraphs>44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Arial</vt:lpstr>
      <vt:lpstr>Calibri</vt:lpstr>
      <vt:lpstr>Source Sans Pro</vt:lpstr>
      <vt:lpstr>Tahoma</vt:lpstr>
      <vt:lpstr>Wingdings</vt:lpstr>
      <vt:lpstr>FunkyShapesDarkVTI</vt:lpstr>
      <vt:lpstr>EnseiGNEMENT SCIENTIFIQUE</vt:lpstr>
      <vt:lpstr>Organisation</vt:lpstr>
      <vt:lpstr>Objectifs de l’évaluation</vt:lpstr>
      <vt:lpstr>Mode d’évaluation</vt:lpstr>
      <vt:lpstr>Un programme construit pour appréhender ce qu’est la science (et ses principes)</vt:lpstr>
      <vt:lpstr>Un programme construit pour appréhender ce qu’est la science (et ses principes)</vt:lpstr>
      <vt:lpstr>Des séances pour faire de vous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EnseiGNEMENT SCIENTIFIQUE</dc:title>
  <dc:creator>cathy kapp</dc:creator>
  <cp:lastModifiedBy>PATALANO Michel</cp:lastModifiedBy>
  <cp:revision>3</cp:revision>
  <dcterms:created xsi:type="dcterms:W3CDTF">2020-08-28T15:08:26Z</dcterms:created>
  <dcterms:modified xsi:type="dcterms:W3CDTF">2020-08-30T15:10:26Z</dcterms:modified>
</cp:coreProperties>
</file>