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</p:sldMasterIdLst>
  <p:sldIdLst>
    <p:sldId id="256" r:id="rId4"/>
    <p:sldId id="268" r:id="rId5"/>
    <p:sldId id="266" r:id="rId6"/>
    <p:sldId id="267" r:id="rId7"/>
    <p:sldId id="264" r:id="rId8"/>
    <p:sldId id="270" r:id="rId9"/>
    <p:sldId id="258" r:id="rId10"/>
    <p:sldId id="263" r:id="rId11"/>
    <p:sldId id="269" r:id="rId12"/>
    <p:sldId id="271" r:id="rId13"/>
    <p:sldId id="279" r:id="rId14"/>
    <p:sldId id="280" r:id="rId15"/>
    <p:sldId id="272" r:id="rId16"/>
    <p:sldId id="281" r:id="rId17"/>
    <p:sldId id="282" r:id="rId18"/>
    <p:sldId id="273" r:id="rId19"/>
    <p:sldId id="283" r:id="rId20"/>
    <p:sldId id="274" r:id="rId21"/>
    <p:sldId id="284" r:id="rId22"/>
    <p:sldId id="275" r:id="rId23"/>
    <p:sldId id="285" r:id="rId24"/>
    <p:sldId id="276" r:id="rId25"/>
    <p:sldId id="286" r:id="rId26"/>
    <p:sldId id="288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CC00"/>
    <a:srgbClr val="FF33CC"/>
    <a:srgbClr val="D20069"/>
    <a:srgbClr val="FF8FC7"/>
    <a:srgbClr val="FF99FF"/>
    <a:srgbClr val="99FF33"/>
    <a:srgbClr val="FFCCFF"/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07637" y="836713"/>
            <a:ext cx="7200800" cy="1470025"/>
          </a:xfrm>
        </p:spPr>
        <p:txBody>
          <a:bodyPr/>
          <a:lstStyle>
            <a:lvl1pPr>
              <a:defRPr>
                <a:solidFill>
                  <a:srgbClr val="FF3399"/>
                </a:solidFill>
                <a:latin typeface="Segoe Print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9552" y="232447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123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653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5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721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07637" y="836712"/>
            <a:ext cx="7200800" cy="1470025"/>
          </a:xfrm>
        </p:spPr>
        <p:txBody>
          <a:bodyPr/>
          <a:lstStyle>
            <a:lvl1pPr>
              <a:defRPr>
                <a:solidFill>
                  <a:srgbClr val="FF3399"/>
                </a:solidFill>
                <a:latin typeface="Segoe Print" pitchFamily="2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9552" y="232447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1238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07637" y="296652"/>
            <a:ext cx="5472608" cy="1242138"/>
          </a:xfrm>
          <a:ln>
            <a:noFill/>
          </a:ln>
        </p:spPr>
        <p:txBody>
          <a:bodyPr anchor="b">
            <a:normAutofit/>
          </a:bodyPr>
          <a:lstStyle>
            <a:lvl1pPr algn="l">
              <a:defRPr sz="3600">
                <a:solidFill>
                  <a:srgbClr val="FF3399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600203"/>
            <a:ext cx="6816757" cy="452596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>
            <a:off x="1499659" y="1538790"/>
            <a:ext cx="6528725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1499660" y="1538790"/>
            <a:ext cx="6528725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308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3399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1412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7458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5587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2574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0933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608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07637" y="296652"/>
            <a:ext cx="5472608" cy="1242138"/>
          </a:xfrm>
          <a:ln>
            <a:noFill/>
          </a:ln>
        </p:spPr>
        <p:txBody>
          <a:bodyPr anchor="b">
            <a:normAutofit/>
          </a:bodyPr>
          <a:lstStyle>
            <a:lvl1pPr algn="l">
              <a:defRPr sz="3600">
                <a:solidFill>
                  <a:srgbClr val="FF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600204"/>
            <a:ext cx="6816757" cy="452596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1499660" y="1538790"/>
            <a:ext cx="6528725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308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4295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6537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3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7214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>
            <a:lvl1pPr>
              <a:defRPr>
                <a:solidFill>
                  <a:srgbClr val="FF3399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17152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458670"/>
            <a:ext cx="7488832" cy="918102"/>
          </a:xfrm>
          <a:ln>
            <a:noFill/>
          </a:ln>
        </p:spPr>
        <p:txBody>
          <a:bodyPr anchor="ctr">
            <a:normAutofit/>
          </a:bodyPr>
          <a:lstStyle>
            <a:lvl1pPr algn="l">
              <a:defRPr sz="2800" b="1">
                <a:solidFill>
                  <a:srgbClr val="FF3399"/>
                </a:solidFill>
                <a:effectLst>
                  <a:reflection blurRad="6350" stA="60000" endA="900" endPos="58000" dir="5400000" sy="-100000" algn="bl" rotWithShape="0"/>
                </a:effectLst>
                <a:latin typeface="Segoe Print" pitchFamily="2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600205"/>
            <a:ext cx="6816757" cy="4525963"/>
          </a:xfrm>
        </p:spPr>
        <p:txBody>
          <a:bodyPr/>
          <a:lstStyle>
            <a:lvl1pPr>
              <a:buClr>
                <a:srgbClr val="FF3399"/>
              </a:buClr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>
              <a:buClr>
                <a:srgbClr val="FF3399"/>
              </a:buClr>
              <a:defRPr sz="1200">
                <a:solidFill>
                  <a:schemeClr val="bg1">
                    <a:lumMod val="50000"/>
                  </a:schemeClr>
                </a:solidFill>
              </a:defRPr>
            </a:lvl2pPr>
            <a:lvl3pPr>
              <a:buClr>
                <a:srgbClr val="FF3399"/>
              </a:buClr>
              <a:defRPr sz="1100">
                <a:solidFill>
                  <a:schemeClr val="bg1">
                    <a:lumMod val="50000"/>
                  </a:schemeClr>
                </a:solidFill>
              </a:defRPr>
            </a:lvl3pPr>
            <a:lvl4pPr>
              <a:buClr>
                <a:srgbClr val="FF3399"/>
              </a:buClr>
              <a:defRPr sz="1050">
                <a:solidFill>
                  <a:schemeClr val="bg1">
                    <a:lumMod val="50000"/>
                  </a:schemeClr>
                </a:solidFill>
              </a:defRPr>
            </a:lvl4pPr>
            <a:lvl5pPr>
              <a:buClr>
                <a:srgbClr val="FF3399"/>
              </a:buCl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66859" y="6345326"/>
            <a:ext cx="2133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2843809" y="6358244"/>
            <a:ext cx="3552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mtClean="0"/>
              <a:t>Association de soutien des parents d’enfants précoces et/ou présentant des troubles d’apprentisage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323439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3399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6055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929008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1386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81242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871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3399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14128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50477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07814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94456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6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2846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745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558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257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093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608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429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riangle rectangle 7"/>
          <p:cNvSpPr/>
          <p:nvPr userDrawn="1"/>
        </p:nvSpPr>
        <p:spPr>
          <a:xfrm flipH="1" flipV="1">
            <a:off x="1403543" y="296652"/>
            <a:ext cx="7296916" cy="540000"/>
          </a:xfrm>
          <a:prstGeom prst="rtTriangle">
            <a:avLst/>
          </a:prstGeom>
          <a:solidFill>
            <a:srgbClr val="00CC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 userDrawn="1"/>
        </p:nvSpPr>
        <p:spPr>
          <a:xfrm>
            <a:off x="443545" y="6021348"/>
            <a:ext cx="7290039" cy="540000"/>
          </a:xfrm>
          <a:prstGeom prst="rtTriangle">
            <a:avLst/>
          </a:prstGeom>
          <a:solidFill>
            <a:srgbClr val="00CC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rectangle 9"/>
          <p:cNvSpPr/>
          <p:nvPr userDrawn="1"/>
        </p:nvSpPr>
        <p:spPr>
          <a:xfrm rot="16200000" flipH="1" flipV="1">
            <a:off x="-1938807" y="2679000"/>
            <a:ext cx="5724696" cy="960000"/>
          </a:xfrm>
          <a:prstGeom prst="rtTriangle">
            <a:avLst/>
          </a:prstGeom>
          <a:solidFill>
            <a:srgbClr val="FF3399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rectangle 10"/>
          <p:cNvSpPr/>
          <p:nvPr userDrawn="1"/>
        </p:nvSpPr>
        <p:spPr>
          <a:xfrm rot="16200000">
            <a:off x="5338057" y="3205824"/>
            <a:ext cx="5751048" cy="960000"/>
          </a:xfrm>
          <a:prstGeom prst="rtTriangle">
            <a:avLst/>
          </a:prstGeom>
          <a:solidFill>
            <a:srgbClr val="FF3399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05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riangle rectangle 7"/>
          <p:cNvSpPr/>
          <p:nvPr/>
        </p:nvSpPr>
        <p:spPr>
          <a:xfrm flipH="1" flipV="1">
            <a:off x="1403543" y="296652"/>
            <a:ext cx="7296916" cy="540000"/>
          </a:xfrm>
          <a:prstGeom prst="rtTriangle">
            <a:avLst/>
          </a:prstGeom>
          <a:solidFill>
            <a:srgbClr val="00CC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443543" y="6021348"/>
            <a:ext cx="7290039" cy="540000"/>
          </a:xfrm>
          <a:prstGeom prst="rtTriangle">
            <a:avLst/>
          </a:prstGeom>
          <a:solidFill>
            <a:srgbClr val="00CC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rectangle 9"/>
          <p:cNvSpPr/>
          <p:nvPr/>
        </p:nvSpPr>
        <p:spPr>
          <a:xfrm rot="16200000" flipH="1" flipV="1">
            <a:off x="-1938807" y="2679000"/>
            <a:ext cx="5724696" cy="960000"/>
          </a:xfrm>
          <a:prstGeom prst="rtTriangle">
            <a:avLst/>
          </a:prstGeom>
          <a:solidFill>
            <a:srgbClr val="FF3399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rectangle 10"/>
          <p:cNvSpPr/>
          <p:nvPr/>
        </p:nvSpPr>
        <p:spPr>
          <a:xfrm rot="16200000">
            <a:off x="5338057" y="3205824"/>
            <a:ext cx="5751048" cy="960000"/>
          </a:xfrm>
          <a:prstGeom prst="rtTriangle">
            <a:avLst/>
          </a:prstGeom>
          <a:solidFill>
            <a:srgbClr val="FF3399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 userDrawn="1"/>
        </p:nvSpPr>
        <p:spPr>
          <a:xfrm flipH="1" flipV="1">
            <a:off x="1403543" y="296652"/>
            <a:ext cx="7296916" cy="540000"/>
          </a:xfrm>
          <a:prstGeom prst="rtTriangle">
            <a:avLst/>
          </a:prstGeom>
          <a:solidFill>
            <a:srgbClr val="00CC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 userDrawn="1"/>
        </p:nvSpPr>
        <p:spPr>
          <a:xfrm>
            <a:off x="443545" y="6021348"/>
            <a:ext cx="7290039" cy="540000"/>
          </a:xfrm>
          <a:prstGeom prst="rtTriangle">
            <a:avLst/>
          </a:prstGeom>
          <a:solidFill>
            <a:srgbClr val="00CC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 userDrawn="1"/>
        </p:nvSpPr>
        <p:spPr>
          <a:xfrm rot="16200000" flipH="1" flipV="1">
            <a:off x="-1938807" y="2679000"/>
            <a:ext cx="5724696" cy="960000"/>
          </a:xfrm>
          <a:prstGeom prst="rtTriangle">
            <a:avLst/>
          </a:prstGeom>
          <a:solidFill>
            <a:srgbClr val="FF3399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rectangle 14"/>
          <p:cNvSpPr/>
          <p:nvPr userDrawn="1"/>
        </p:nvSpPr>
        <p:spPr>
          <a:xfrm rot="16200000">
            <a:off x="5338057" y="3205824"/>
            <a:ext cx="5751048" cy="960000"/>
          </a:xfrm>
          <a:prstGeom prst="rtTriangle">
            <a:avLst/>
          </a:prstGeom>
          <a:solidFill>
            <a:srgbClr val="FF3399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05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18/05/2011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43809" y="6356354"/>
            <a:ext cx="3552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Association de soutien des parents d’enfants précoces et/ou présentant des troubles d’apprentisage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36" b="33032"/>
          <a:stretch/>
        </p:blipFill>
        <p:spPr>
          <a:xfrm>
            <a:off x="539554" y="6372366"/>
            <a:ext cx="1889065" cy="351000"/>
          </a:xfrm>
          <a:prstGeom prst="rect">
            <a:avLst/>
          </a:prstGeom>
        </p:spPr>
      </p:pic>
      <p:sp>
        <p:nvSpPr>
          <p:cNvPr id="8" name="Triangle rectangle 7"/>
          <p:cNvSpPr/>
          <p:nvPr/>
        </p:nvSpPr>
        <p:spPr>
          <a:xfrm flipH="1" flipV="1">
            <a:off x="923595" y="296652"/>
            <a:ext cx="7776000" cy="270000"/>
          </a:xfrm>
          <a:prstGeom prst="rtTriangle">
            <a:avLst/>
          </a:prstGeom>
          <a:solidFill>
            <a:srgbClr val="00CC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443541" y="1322796"/>
            <a:ext cx="7776000" cy="270000"/>
          </a:xfrm>
          <a:prstGeom prst="rtTriangle">
            <a:avLst/>
          </a:prstGeom>
          <a:solidFill>
            <a:srgbClr val="00CC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rectangle 9"/>
          <p:cNvSpPr/>
          <p:nvPr/>
        </p:nvSpPr>
        <p:spPr>
          <a:xfrm rot="16200000" flipH="1" flipV="1">
            <a:off x="170541" y="569652"/>
            <a:ext cx="1026000" cy="480000"/>
          </a:xfrm>
          <a:prstGeom prst="rtTriangle">
            <a:avLst/>
          </a:prstGeom>
          <a:solidFill>
            <a:srgbClr val="FF3399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rectangle 10"/>
          <p:cNvSpPr/>
          <p:nvPr/>
        </p:nvSpPr>
        <p:spPr>
          <a:xfrm rot="16200000">
            <a:off x="7933959" y="826296"/>
            <a:ext cx="1053000" cy="480000"/>
          </a:xfrm>
          <a:prstGeom prst="rtTriangle">
            <a:avLst/>
          </a:prstGeom>
          <a:solidFill>
            <a:srgbClr val="FF3399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81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4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effectLst>
                  <a:reflection blurRad="6350" stA="60000" endA="900" endPos="58000" dir="5400000" sy="-100000" algn="bl" rotWithShape="0"/>
                </a:effectLst>
              </a:rPr>
              <a:t>Colloque </a:t>
            </a:r>
            <a:br>
              <a:rPr lang="fr-FR" dirty="0" smtClean="0">
                <a:effectLst>
                  <a:reflection blurRad="6350" stA="60000" endA="900" endPos="58000" dir="5400000" sy="-100000" algn="bl" rotWithShape="0"/>
                </a:effectLst>
              </a:rPr>
            </a:br>
            <a:r>
              <a:rPr lang="fr-FR" dirty="0" smtClean="0">
                <a:effectLst>
                  <a:reflection blurRad="6350" stA="60000" endA="900" endPos="58000" dir="5400000" sy="-100000" algn="bl" rotWithShape="0"/>
                </a:effectLst>
              </a:rPr>
              <a:t>PRE </a:t>
            </a:r>
            <a:r>
              <a:rPr lang="fr-FR" dirty="0" smtClean="0">
                <a:solidFill>
                  <a:srgbClr val="00CC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DYS</a:t>
            </a:r>
            <a:endParaRPr lang="fr-FR" dirty="0">
              <a:solidFill>
                <a:srgbClr val="00CC0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9552" y="2684512"/>
            <a:ext cx="6400800" cy="1752600"/>
          </a:xfrm>
        </p:spPr>
        <p:txBody>
          <a:bodyPr/>
          <a:lstStyle/>
          <a:p>
            <a:r>
              <a:rPr lang="fr-FR" dirty="0" smtClean="0"/>
              <a:t>26 mars 2011 à l’hôtel </a:t>
            </a:r>
            <a:r>
              <a:rPr lang="fr-FR" dirty="0" err="1" smtClean="0"/>
              <a:t>Négresco</a:t>
            </a:r>
            <a:endParaRPr lang="fr-FR" dirty="0"/>
          </a:p>
        </p:txBody>
      </p:sp>
      <p:grpSp>
        <p:nvGrpSpPr>
          <p:cNvPr id="12" name="Groupe 11"/>
          <p:cNvGrpSpPr/>
          <p:nvPr/>
        </p:nvGrpSpPr>
        <p:grpSpPr>
          <a:xfrm>
            <a:off x="2664108" y="3483066"/>
            <a:ext cx="3815784" cy="2214186"/>
            <a:chOff x="1691680" y="3483066"/>
            <a:chExt cx="5760000" cy="2214186"/>
          </a:xfrm>
        </p:grpSpPr>
        <p:grpSp>
          <p:nvGrpSpPr>
            <p:cNvPr id="10" name="Groupe 9"/>
            <p:cNvGrpSpPr/>
            <p:nvPr/>
          </p:nvGrpSpPr>
          <p:grpSpPr>
            <a:xfrm>
              <a:off x="1691680" y="3483066"/>
              <a:ext cx="5760000" cy="2214186"/>
              <a:chOff x="1268760" y="4428064"/>
              <a:chExt cx="4320000" cy="2952248"/>
            </a:xfrm>
          </p:grpSpPr>
          <p:sp>
            <p:nvSpPr>
              <p:cNvPr id="4" name="Triangle rectangle 3"/>
              <p:cNvSpPr/>
              <p:nvPr/>
            </p:nvSpPr>
            <p:spPr>
              <a:xfrm>
                <a:off x="1988840" y="5580112"/>
                <a:ext cx="360000" cy="1800000"/>
              </a:xfrm>
              <a:prstGeom prst="rtTriangle">
                <a:avLst/>
              </a:prstGeom>
              <a:solidFill>
                <a:srgbClr val="FF33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Triangle rectangle 4"/>
              <p:cNvSpPr/>
              <p:nvPr/>
            </p:nvSpPr>
            <p:spPr>
              <a:xfrm flipH="1" flipV="1">
                <a:off x="4581168" y="5292080"/>
                <a:ext cx="360000" cy="1800000"/>
              </a:xfrm>
              <a:prstGeom prst="rtTriangle">
                <a:avLst/>
              </a:prstGeom>
              <a:solidFill>
                <a:srgbClr val="FF33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Triangle rectangle 5"/>
              <p:cNvSpPr/>
              <p:nvPr/>
            </p:nvSpPr>
            <p:spPr>
              <a:xfrm rot="5400000">
                <a:off x="3069120" y="4212120"/>
                <a:ext cx="360000" cy="2520000"/>
              </a:xfrm>
              <a:prstGeom prst="rtTriangle">
                <a:avLst/>
              </a:prstGeom>
              <a:solidFill>
                <a:srgbClr val="00CC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Triangle rectangle 6"/>
              <p:cNvSpPr/>
              <p:nvPr/>
            </p:nvSpPr>
            <p:spPr>
              <a:xfrm rot="5400000" flipH="1" flipV="1">
                <a:off x="3501168" y="5940312"/>
                <a:ext cx="360000" cy="2520000"/>
              </a:xfrm>
              <a:prstGeom prst="rtTriangle">
                <a:avLst/>
              </a:prstGeom>
              <a:solidFill>
                <a:srgbClr val="00CC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Triangle isocèle 7"/>
              <p:cNvSpPr/>
              <p:nvPr/>
            </p:nvSpPr>
            <p:spPr>
              <a:xfrm>
                <a:off x="1268760" y="4428064"/>
                <a:ext cx="4320000" cy="720000"/>
              </a:xfrm>
              <a:prstGeom prst="triangle">
                <a:avLst/>
              </a:prstGeom>
              <a:gradFill flip="none" rotWithShape="1">
                <a:gsLst>
                  <a:gs pos="0">
                    <a:srgbClr val="00CC00">
                      <a:shade val="30000"/>
                      <a:satMod val="115000"/>
                    </a:srgbClr>
                  </a:gs>
                  <a:gs pos="50000">
                    <a:srgbClr val="00CC00">
                      <a:shade val="67500"/>
                      <a:satMod val="115000"/>
                    </a:srgbClr>
                  </a:gs>
                  <a:gs pos="100000">
                    <a:srgbClr val="00CC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028" name="Picture 4" descr="C:\Users\Mariette\AppData\Local\Microsoft\Windows\Temporary Internet Files\Content.IE5\PSU9Y7OH\MC900290496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2267" y="4499992"/>
                <a:ext cx="1778901" cy="1440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1" name="Imag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82" b="32759"/>
            <a:stretch/>
          </p:blipFill>
          <p:spPr>
            <a:xfrm>
              <a:off x="3462677" y="4617132"/>
              <a:ext cx="1904831" cy="3510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3793120" y="4401108"/>
            <a:ext cx="12936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1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projet en quelques mots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Promouvoir la mise en place du </a:t>
            </a:r>
            <a:r>
              <a:rPr lang="fr-FR" sz="2400" b="1" dirty="0" smtClean="0">
                <a:solidFill>
                  <a:srgbClr val="FF3399"/>
                </a:solidFill>
              </a:rPr>
              <a:t>réseau PREDYS </a:t>
            </a:r>
            <a:r>
              <a:rPr lang="fr-FR" sz="2400" dirty="0" smtClean="0"/>
              <a:t>de professionnels de santé libéraux, en lien avec les Centres de dépistage, de diagnostic et de soin de la Région, autour de la problématique des troubles du développement : </a:t>
            </a:r>
          </a:p>
          <a:p>
            <a:pPr lvl="1"/>
            <a:r>
              <a:rPr lang="fr-FR" sz="2000" dirty="0" smtClean="0"/>
              <a:t>Précocité Intellectuelle</a:t>
            </a:r>
          </a:p>
          <a:p>
            <a:pPr lvl="1"/>
            <a:r>
              <a:rPr lang="fr-FR" sz="2000" dirty="0" smtClean="0"/>
              <a:t>Troubles Spécifiques des Apprentissages : dyslexie, dysorthographie, dyscalculie, dyspraxie, dysphasie…</a:t>
            </a:r>
          </a:p>
          <a:p>
            <a:pPr lvl="1"/>
            <a:r>
              <a:rPr lang="fr-FR" sz="2000" dirty="0" smtClean="0"/>
              <a:t>Troubles de l’attention avec ou sans hyperactivité</a:t>
            </a:r>
          </a:p>
          <a:p>
            <a:pPr lvl="1"/>
            <a:r>
              <a:rPr lang="fr-FR" sz="2000" dirty="0" smtClean="0"/>
              <a:t>Troubles développementaux : Asperger, TED…</a:t>
            </a:r>
          </a:p>
        </p:txBody>
      </p:sp>
    </p:spTree>
    <p:extLst>
      <p:ext uri="{BB962C8B-B14F-4D97-AF65-F5344CB8AC3E}">
        <p14:creationId xmlns:p14="http://schemas.microsoft.com/office/powerpoint/2010/main" val="24077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projet en quelques mots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Nos objectifs : </a:t>
            </a:r>
          </a:p>
          <a:p>
            <a:pPr lvl="1"/>
            <a:r>
              <a:rPr lang="fr-FR" sz="2000" dirty="0" smtClean="0"/>
              <a:t>Améliorer la qualité et la rapidité du diagnostic</a:t>
            </a:r>
          </a:p>
          <a:p>
            <a:pPr lvl="1"/>
            <a:r>
              <a:rPr lang="fr-FR" sz="2000" dirty="0" smtClean="0"/>
              <a:t>Faciliter l’accès à la prise en charges</a:t>
            </a:r>
          </a:p>
          <a:p>
            <a:pPr lvl="1"/>
            <a:r>
              <a:rPr lang="fr-FR" sz="2000" dirty="0" smtClean="0"/>
              <a:t>Financer des soins non remboursés par la Sécurité Sociale</a:t>
            </a:r>
          </a:p>
          <a:p>
            <a:pPr lvl="1"/>
            <a:r>
              <a:rPr lang="fr-FR" sz="2000" dirty="0" smtClean="0"/>
              <a:t>Aider et soutenir les familles dans leur démarches</a:t>
            </a:r>
          </a:p>
          <a:p>
            <a:pPr lvl="1"/>
            <a:r>
              <a:rPr lang="fr-FR" sz="2000" dirty="0" smtClean="0"/>
              <a:t>Mettre en place et diffuser le </a:t>
            </a:r>
            <a:r>
              <a:rPr lang="fr-FR" sz="2000" b="1" dirty="0" smtClean="0">
                <a:solidFill>
                  <a:srgbClr val="FF3399"/>
                </a:solidFill>
              </a:rPr>
              <a:t>Carnet de Développement </a:t>
            </a:r>
            <a:r>
              <a:rPr lang="fr-FR" sz="2000" dirty="0" smtClean="0"/>
              <a:t>pour coordonner et harmoniser les soins</a:t>
            </a:r>
          </a:p>
          <a:p>
            <a:pPr lvl="1"/>
            <a:r>
              <a:rPr lang="fr-FR" sz="2000" dirty="0" smtClean="0"/>
              <a:t>Evaluer les prises en charge</a:t>
            </a:r>
          </a:p>
          <a:p>
            <a:pPr lvl="1"/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22965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projet en quelques mots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Maison PREDYS propose aussi  : </a:t>
            </a:r>
          </a:p>
          <a:p>
            <a:pPr lvl="1"/>
            <a:r>
              <a:rPr lang="fr-FR" sz="2000" dirty="0" smtClean="0"/>
              <a:t>Un Centre Ressource : bibliothèque spécialisée, documentation informatisée…</a:t>
            </a:r>
          </a:p>
          <a:p>
            <a:pPr lvl="1"/>
            <a:r>
              <a:rPr lang="fr-FR" sz="2000" dirty="0" smtClean="0"/>
              <a:t>Des formations autour de la problématique, à destination : </a:t>
            </a:r>
          </a:p>
          <a:p>
            <a:pPr lvl="2"/>
            <a:r>
              <a:rPr lang="fr-FR" sz="1800" dirty="0" smtClean="0"/>
              <a:t>Des parents</a:t>
            </a:r>
          </a:p>
          <a:p>
            <a:pPr lvl="2"/>
            <a:r>
              <a:rPr lang="fr-FR" sz="1800" dirty="0" smtClean="0"/>
              <a:t>Des enseignants</a:t>
            </a:r>
          </a:p>
          <a:p>
            <a:pPr lvl="2"/>
            <a:r>
              <a:rPr lang="fr-FR" sz="1800" dirty="0" smtClean="0"/>
              <a:t>Des professionnels de la santé</a:t>
            </a:r>
          </a:p>
          <a:p>
            <a:pPr lvl="1"/>
            <a:r>
              <a:rPr lang="fr-FR" sz="2000" dirty="0" smtClean="0"/>
              <a:t>Un lieu de rencontre et d’échange autour de la problématique</a:t>
            </a:r>
          </a:p>
          <a:p>
            <a:pPr lvl="1"/>
            <a:r>
              <a:rPr lang="fr-FR" sz="2000" dirty="0" smtClean="0"/>
              <a:t>Un soutien à la Recherche dans le domaine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2965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Réseau PRE </a:t>
            </a:r>
            <a:r>
              <a:rPr lang="fr-FR" dirty="0" smtClean="0">
                <a:solidFill>
                  <a:srgbClr val="00CC00"/>
                </a:solidFill>
              </a:rPr>
              <a:t>DYS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Mise en place de la </a:t>
            </a:r>
            <a:r>
              <a:rPr lang="fr-FR" sz="2400" b="1" dirty="0" smtClean="0">
                <a:solidFill>
                  <a:srgbClr val="FF3399"/>
                </a:solidFill>
              </a:rPr>
              <a:t>Convention</a:t>
            </a:r>
            <a:r>
              <a:rPr lang="fr-FR" sz="2400" dirty="0" smtClean="0">
                <a:solidFill>
                  <a:srgbClr val="FF3399"/>
                </a:solidFill>
              </a:rPr>
              <a:t> </a:t>
            </a:r>
            <a:r>
              <a:rPr lang="fr-FR" sz="2400" dirty="0" smtClean="0"/>
              <a:t>et de la </a:t>
            </a:r>
            <a:r>
              <a:rPr lang="fr-FR" sz="2400" b="1" dirty="0" smtClean="0">
                <a:solidFill>
                  <a:srgbClr val="FF3399"/>
                </a:solidFill>
              </a:rPr>
              <a:t>Charte </a:t>
            </a:r>
          </a:p>
          <a:p>
            <a:r>
              <a:rPr lang="fr-FR" sz="2400" b="1" dirty="0" smtClean="0"/>
              <a:t>du Réseau PRE DYS</a:t>
            </a:r>
          </a:p>
          <a:p>
            <a:r>
              <a:rPr lang="fr-FR" sz="2400" dirty="0" smtClean="0"/>
              <a:t>Les praticiens libéraux signataires de la charte s’engagent à prendre en charge les enfants de la Maison PREDYS, à respecter le calendrier du protocole et les axes d’orientation des bilans.</a:t>
            </a:r>
          </a:p>
        </p:txBody>
      </p:sp>
    </p:spTree>
    <p:extLst>
      <p:ext uri="{BB962C8B-B14F-4D97-AF65-F5344CB8AC3E}">
        <p14:creationId xmlns:p14="http://schemas.microsoft.com/office/powerpoint/2010/main" val="15135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Réseau PRE </a:t>
            </a:r>
            <a:r>
              <a:rPr lang="fr-FR" dirty="0" smtClean="0">
                <a:solidFill>
                  <a:srgbClr val="00CC00"/>
                </a:solidFill>
              </a:rPr>
              <a:t>DYS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dirty="0" smtClean="0"/>
              <a:t>Les professionnels de réseau PREDYS sont : </a:t>
            </a:r>
          </a:p>
          <a:p>
            <a:pPr lvl="1"/>
            <a:r>
              <a:rPr lang="fr-FR" sz="1800" dirty="0" smtClean="0"/>
              <a:t>Des psychologues et neuropsychologues</a:t>
            </a:r>
          </a:p>
          <a:p>
            <a:pPr lvl="1"/>
            <a:r>
              <a:rPr lang="fr-FR" sz="1800" dirty="0" smtClean="0"/>
              <a:t>Des orthophonistes</a:t>
            </a:r>
          </a:p>
          <a:p>
            <a:pPr lvl="1"/>
            <a:r>
              <a:rPr lang="fr-FR" sz="1800" dirty="0" smtClean="0"/>
              <a:t>Des ergothérapeutes</a:t>
            </a:r>
          </a:p>
          <a:p>
            <a:pPr lvl="1"/>
            <a:r>
              <a:rPr lang="fr-FR" sz="1800" dirty="0" smtClean="0"/>
              <a:t>Des orthoptistes</a:t>
            </a:r>
          </a:p>
          <a:p>
            <a:pPr lvl="1"/>
            <a:r>
              <a:rPr lang="fr-FR" sz="1800" dirty="0" smtClean="0"/>
              <a:t>Des psychomotriciens</a:t>
            </a:r>
          </a:p>
          <a:p>
            <a:pPr lvl="1"/>
            <a:r>
              <a:rPr lang="fr-FR" sz="1800" dirty="0" smtClean="0"/>
              <a:t>Des médecins généralistes</a:t>
            </a:r>
          </a:p>
          <a:p>
            <a:pPr lvl="1"/>
            <a:r>
              <a:rPr lang="fr-FR" sz="1800" dirty="0" smtClean="0"/>
              <a:t>Des psychiatres</a:t>
            </a:r>
          </a:p>
          <a:p>
            <a:pPr lvl="1"/>
            <a:r>
              <a:rPr lang="fr-FR" sz="1800" dirty="0" smtClean="0"/>
              <a:t>Des neurologues</a:t>
            </a:r>
          </a:p>
          <a:p>
            <a:pPr lvl="1"/>
            <a:r>
              <a:rPr lang="fr-FR" sz="1800" dirty="0" smtClean="0"/>
              <a:t>Des O.R.L.</a:t>
            </a:r>
          </a:p>
          <a:p>
            <a:pPr lvl="1"/>
            <a:r>
              <a:rPr lang="fr-FR" sz="1800" dirty="0" smtClean="0"/>
              <a:t>Des pédiatres</a:t>
            </a:r>
          </a:p>
          <a:p>
            <a:pPr lvl="1"/>
            <a:r>
              <a:rPr lang="fr-FR" sz="1800" dirty="0" smtClean="0"/>
              <a:t>Des psychiatres et pédopsychiatres</a:t>
            </a:r>
          </a:p>
          <a:p>
            <a:pPr lvl="1"/>
            <a:r>
              <a:rPr lang="fr-FR" sz="1800" dirty="0" smtClean="0"/>
              <a:t>Les MDPH</a:t>
            </a:r>
          </a:p>
          <a:p>
            <a:pPr lvl="1"/>
            <a:r>
              <a:rPr lang="fr-FR" sz="1800" dirty="0" smtClean="0"/>
              <a:t>Tout autre professionnel concerné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662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Réseau PRE </a:t>
            </a:r>
            <a:r>
              <a:rPr lang="fr-FR" dirty="0" smtClean="0">
                <a:solidFill>
                  <a:srgbClr val="00CC00"/>
                </a:solidFill>
              </a:rPr>
              <a:t>DYS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Mise en place d’un Collège de Représentants de chaque profession, responsables de l’harmonisation des </a:t>
            </a:r>
            <a:r>
              <a:rPr lang="fr-FR" sz="2400" dirty="0"/>
              <a:t>bilans à mettre en </a:t>
            </a:r>
            <a:r>
              <a:rPr lang="fr-FR" sz="2400" dirty="0" smtClean="0"/>
              <a:t>œuvre pour </a:t>
            </a:r>
            <a:r>
              <a:rPr lang="fr-FR" sz="2400" dirty="0"/>
              <a:t>chaque branche</a:t>
            </a:r>
          </a:p>
        </p:txBody>
      </p:sp>
    </p:spTree>
    <p:extLst>
      <p:ext uri="{BB962C8B-B14F-4D97-AF65-F5344CB8AC3E}">
        <p14:creationId xmlns:p14="http://schemas.microsoft.com/office/powerpoint/2010/main" val="18614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protocole PRE </a:t>
            </a:r>
            <a:r>
              <a:rPr lang="fr-FR" dirty="0" smtClean="0">
                <a:solidFill>
                  <a:srgbClr val="00CC00"/>
                </a:solidFill>
              </a:rPr>
              <a:t>DYS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400" dirty="0" smtClean="0"/>
              <a:t>La maison PRE DYS permet de mettre en place un calendrier protocolaire.</a:t>
            </a:r>
          </a:p>
          <a:p>
            <a:r>
              <a:rPr lang="fr-FR" sz="2400" dirty="0" smtClean="0"/>
              <a:t>DIAGNOSTIC </a:t>
            </a:r>
            <a:r>
              <a:rPr lang="fr-FR" sz="2400" dirty="0" smtClean="0"/>
              <a:t>: 	2 mois</a:t>
            </a:r>
          </a:p>
          <a:p>
            <a:pPr lvl="1"/>
            <a:r>
              <a:rPr lang="fr-FR" sz="2000" dirty="0" smtClean="0"/>
              <a:t>Demande par un professionnel de santé ou un parent</a:t>
            </a:r>
          </a:p>
          <a:p>
            <a:pPr lvl="1"/>
            <a:r>
              <a:rPr lang="fr-FR" sz="2000" dirty="0" smtClean="0"/>
              <a:t>RV avec le Référent Santé : Examen des premiers éléments, anamnèse, ouverture du </a:t>
            </a:r>
            <a:r>
              <a:rPr lang="fr-FR" sz="2000" dirty="0" smtClean="0">
                <a:solidFill>
                  <a:srgbClr val="FF3399"/>
                </a:solidFill>
              </a:rPr>
              <a:t>Carnet de Développement</a:t>
            </a:r>
          </a:p>
          <a:p>
            <a:pPr lvl="1"/>
            <a:r>
              <a:rPr lang="fr-FR" sz="2000" dirty="0" smtClean="0"/>
              <a:t>Bilans d’évaluation des troubles auprès des différents professionnels du réseau</a:t>
            </a:r>
          </a:p>
          <a:p>
            <a:pPr lvl="1"/>
            <a:r>
              <a:rPr lang="fr-FR" sz="2000" dirty="0" smtClean="0"/>
              <a:t>Réunion de Synthèse : </a:t>
            </a:r>
            <a:r>
              <a:rPr lang="fr-FR" sz="2000" dirty="0" smtClean="0">
                <a:solidFill>
                  <a:srgbClr val="FF3399"/>
                </a:solidFill>
              </a:rPr>
              <a:t>Diagnostic Pluridisciplinaire </a:t>
            </a:r>
            <a:r>
              <a:rPr lang="fr-FR" sz="2000" dirty="0" smtClean="0"/>
              <a:t>+ mise en place des </a:t>
            </a:r>
            <a:r>
              <a:rPr lang="fr-FR" sz="2000" dirty="0" smtClean="0">
                <a:solidFill>
                  <a:srgbClr val="FF3399"/>
                </a:solidFill>
              </a:rPr>
              <a:t>Prises en Charge</a:t>
            </a:r>
            <a:r>
              <a:rPr lang="fr-FR" sz="2000" dirty="0" smtClean="0"/>
              <a:t> en lien avec les Centres de Référence</a:t>
            </a:r>
            <a:endParaRPr lang="fr-FR" sz="2000" dirty="0" smtClean="0">
              <a:solidFill>
                <a:srgbClr val="FF3399"/>
              </a:solidFill>
            </a:endParaRPr>
          </a:p>
          <a:p>
            <a:pPr lvl="2"/>
            <a:r>
              <a:rPr lang="fr-FR" sz="1800" dirty="0" smtClean="0"/>
              <a:t>En présence des professionnels + parents + personnel enseignant</a:t>
            </a:r>
          </a:p>
        </p:txBody>
      </p:sp>
    </p:spTree>
    <p:extLst>
      <p:ext uri="{BB962C8B-B14F-4D97-AF65-F5344CB8AC3E}">
        <p14:creationId xmlns:p14="http://schemas.microsoft.com/office/powerpoint/2010/main" val="25040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protocole PRE </a:t>
            </a:r>
            <a:r>
              <a:rPr lang="fr-FR" dirty="0" smtClean="0">
                <a:solidFill>
                  <a:srgbClr val="00CC00"/>
                </a:solidFill>
              </a:rPr>
              <a:t>DYS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SUIVI THERAPEUTIQUE :	</a:t>
            </a:r>
          </a:p>
          <a:p>
            <a:pPr lvl="1"/>
            <a:r>
              <a:rPr lang="fr-FR" sz="1800" dirty="0" smtClean="0"/>
              <a:t>SOINS : </a:t>
            </a:r>
          </a:p>
          <a:p>
            <a:pPr lvl="2"/>
            <a:r>
              <a:rPr lang="fr-FR" sz="1600" dirty="0" smtClean="0"/>
              <a:t>Mise en place des Soins auprès des professionnels du Réseau ou des Centres Référents</a:t>
            </a:r>
          </a:p>
          <a:p>
            <a:pPr lvl="2"/>
            <a:r>
              <a:rPr lang="fr-FR" sz="1600" dirty="0" smtClean="0"/>
              <a:t>Réunion de synthèse tous les 6 mois et suivi du Carnet de Développement</a:t>
            </a:r>
          </a:p>
          <a:p>
            <a:pPr lvl="1"/>
            <a:r>
              <a:rPr lang="fr-FR" sz="1800" dirty="0" smtClean="0"/>
              <a:t>RELATIONS PARENTS : </a:t>
            </a:r>
          </a:p>
          <a:p>
            <a:pPr lvl="2"/>
            <a:r>
              <a:rPr lang="fr-FR" sz="1600" dirty="0" smtClean="0"/>
              <a:t>Dispositif de relation et d’écoute : mail ou téléphone</a:t>
            </a:r>
          </a:p>
          <a:p>
            <a:pPr lvl="2"/>
            <a:r>
              <a:rPr lang="fr-FR" sz="1600" dirty="0" smtClean="0"/>
              <a:t>Suivi et évaluation du protocole</a:t>
            </a:r>
          </a:p>
          <a:p>
            <a:pPr lvl="1"/>
            <a:r>
              <a:rPr lang="fr-FR" sz="1800" dirty="0" smtClean="0"/>
              <a:t>RELATIONS ENSEIGNANTS : </a:t>
            </a:r>
          </a:p>
          <a:p>
            <a:pPr lvl="2"/>
            <a:r>
              <a:rPr lang="fr-FR" sz="1600" dirty="0" smtClean="0"/>
              <a:t>Aide à la mise en place des aménagements</a:t>
            </a:r>
          </a:p>
          <a:p>
            <a:pPr lvl="2"/>
            <a:r>
              <a:rPr lang="fr-FR" sz="1600" dirty="0" smtClean="0"/>
              <a:t>Evaluation de la mise en place des aménagements</a:t>
            </a:r>
          </a:p>
          <a:p>
            <a:pPr lvl="1"/>
            <a:r>
              <a:rPr lang="fr-FR" sz="1800" dirty="0" smtClean="0"/>
              <a:t>Le </a:t>
            </a:r>
            <a:r>
              <a:rPr lang="fr-FR" sz="1800" b="1" dirty="0" smtClean="0">
                <a:solidFill>
                  <a:srgbClr val="FF3399"/>
                </a:solidFill>
              </a:rPr>
              <a:t>CARNET DE DEVELOPPEMENT </a:t>
            </a:r>
            <a:r>
              <a:rPr lang="fr-FR" sz="1800" dirty="0" smtClean="0"/>
              <a:t>fait le lien entre tous les intervenants</a:t>
            </a:r>
          </a:p>
        </p:txBody>
      </p:sp>
    </p:spTree>
    <p:extLst>
      <p:ext uri="{BB962C8B-B14F-4D97-AF65-F5344CB8AC3E}">
        <p14:creationId xmlns:p14="http://schemas.microsoft.com/office/powerpoint/2010/main" val="1585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La Plateforme de Coordination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85750"/>
            <a:r>
              <a:rPr lang="fr-FR" sz="2400" dirty="0" smtClean="0"/>
              <a:t>L’</a:t>
            </a:r>
            <a:r>
              <a:rPr lang="fr-FR" sz="2400" dirty="0" smtClean="0">
                <a:solidFill>
                  <a:srgbClr val="FF3399"/>
                </a:solidFill>
              </a:rPr>
              <a:t>équipe administrative </a:t>
            </a:r>
            <a:r>
              <a:rPr lang="fr-FR" sz="2400" dirty="0" smtClean="0"/>
              <a:t>de la Maison PRE DYS est en charge de la Plateforme de Coordination.</a:t>
            </a:r>
          </a:p>
          <a:p>
            <a:pPr indent="-285750"/>
            <a:r>
              <a:rPr lang="fr-FR" sz="2400" dirty="0" smtClean="0"/>
              <a:t>Coordination </a:t>
            </a:r>
            <a:r>
              <a:rPr lang="fr-FR" sz="2400" dirty="0"/>
              <a:t>administrative = un </a:t>
            </a:r>
            <a:r>
              <a:rPr lang="fr-FR" sz="2400" b="1" dirty="0" smtClean="0">
                <a:solidFill>
                  <a:srgbClr val="00CC00"/>
                </a:solidFill>
              </a:rPr>
              <a:t>Référent </a:t>
            </a:r>
            <a:r>
              <a:rPr lang="fr-FR" sz="2400" b="1" dirty="0">
                <a:solidFill>
                  <a:srgbClr val="00CC00"/>
                </a:solidFill>
              </a:rPr>
              <a:t>A</a:t>
            </a:r>
            <a:r>
              <a:rPr lang="fr-FR" sz="2400" b="1" dirty="0" smtClean="0">
                <a:solidFill>
                  <a:srgbClr val="00CC00"/>
                </a:solidFill>
              </a:rPr>
              <a:t>dministratif </a:t>
            </a:r>
            <a:endParaRPr lang="fr-FR" sz="2400" dirty="0" smtClean="0"/>
          </a:p>
          <a:p>
            <a:pPr lvl="1"/>
            <a:r>
              <a:rPr lang="fr-FR" sz="2000" dirty="0" smtClean="0"/>
              <a:t>Accueil des familles</a:t>
            </a:r>
          </a:p>
          <a:p>
            <a:pPr lvl="1"/>
            <a:r>
              <a:rPr lang="fr-FR" sz="2000" dirty="0" smtClean="0"/>
              <a:t>Recueil des bilans et éléments préexistants</a:t>
            </a:r>
          </a:p>
          <a:p>
            <a:pPr lvl="1"/>
            <a:r>
              <a:rPr lang="fr-FR" sz="2000" dirty="0" smtClean="0"/>
              <a:t>Attribution du dossier à un Référent Santé</a:t>
            </a:r>
          </a:p>
          <a:p>
            <a:pPr lvl="1"/>
            <a:r>
              <a:rPr lang="fr-FR" sz="2000" dirty="0" smtClean="0"/>
              <a:t>Prise des Rendez-vous, en relation avec le Réseau PRE DYS</a:t>
            </a:r>
          </a:p>
          <a:p>
            <a:pPr lvl="1"/>
            <a:r>
              <a:rPr lang="fr-FR" sz="2000" dirty="0" smtClean="0"/>
              <a:t>Suivi administratif des dossiers</a:t>
            </a:r>
          </a:p>
          <a:p>
            <a:pPr lvl="1"/>
            <a:r>
              <a:rPr lang="fr-FR" sz="2000" dirty="0" smtClean="0"/>
              <a:t>Coordination Réseau-Parents</a:t>
            </a:r>
          </a:p>
        </p:txBody>
      </p:sp>
    </p:spTree>
    <p:extLst>
      <p:ext uri="{BB962C8B-B14F-4D97-AF65-F5344CB8AC3E}">
        <p14:creationId xmlns:p14="http://schemas.microsoft.com/office/powerpoint/2010/main" val="60067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La Plateforme de Coordination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Coordination </a:t>
            </a:r>
            <a:r>
              <a:rPr lang="fr-FR" sz="2400" dirty="0"/>
              <a:t>santé = un </a:t>
            </a:r>
            <a:r>
              <a:rPr lang="fr-FR" sz="2400" b="1" dirty="0" smtClean="0">
                <a:solidFill>
                  <a:srgbClr val="00CC00"/>
                </a:solidFill>
              </a:rPr>
              <a:t>Référent Santé</a:t>
            </a:r>
          </a:p>
          <a:p>
            <a:pPr lvl="1"/>
            <a:r>
              <a:rPr lang="fr-FR" sz="2000" dirty="0" smtClean="0"/>
              <a:t>Ouverture du Carnet de Développement</a:t>
            </a:r>
          </a:p>
          <a:p>
            <a:pPr lvl="1"/>
            <a:r>
              <a:rPr lang="fr-FR" sz="2000" dirty="0" smtClean="0"/>
              <a:t>Coordination des Bilans et des Prises en charge</a:t>
            </a:r>
          </a:p>
          <a:p>
            <a:pPr lvl="1"/>
            <a:r>
              <a:rPr lang="fr-FR" sz="2000" dirty="0" smtClean="0"/>
              <a:t>Relations avec les Centres de Référence </a:t>
            </a:r>
          </a:p>
          <a:p>
            <a:pPr lvl="1"/>
            <a:r>
              <a:rPr lang="fr-FR" sz="2000" dirty="0" smtClean="0"/>
              <a:t>Organisation des Réunions de synthèse</a:t>
            </a:r>
          </a:p>
          <a:p>
            <a:pPr lvl="1"/>
            <a:r>
              <a:rPr lang="fr-FR" sz="2000" dirty="0" smtClean="0"/>
              <a:t>Suivi et évaluation des aménagements, en lien avec la MDPH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31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PRE </a:t>
            </a:r>
            <a:r>
              <a:rPr lang="fr-FR" dirty="0" smtClean="0">
                <a:solidFill>
                  <a:srgbClr val="00CC00"/>
                </a:solidFill>
              </a:rPr>
              <a:t>DYS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3200" dirty="0"/>
              <a:t>Association de soutien aux parents d’enfants précoces et/ou présentant des troubles d’apprentissage 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créée </a:t>
            </a:r>
            <a:r>
              <a:rPr lang="fr-FR" sz="3200" dirty="0"/>
              <a:t>en Mai </a:t>
            </a:r>
            <a:r>
              <a:rPr lang="fr-FR" sz="3200" dirty="0" smtClean="0"/>
              <a:t>2007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717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Le Carnet de Développement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285750"/>
            <a:r>
              <a:rPr lang="fr-FR" sz="2400" dirty="0" smtClean="0"/>
              <a:t>Son objectif : regrouper en un seul document toutes les informations et le parcours de l’enfant</a:t>
            </a:r>
          </a:p>
          <a:p>
            <a:pPr indent="-285750"/>
            <a:r>
              <a:rPr lang="fr-FR" sz="2400" dirty="0" smtClean="0"/>
              <a:t>Les éléments le constituant : </a:t>
            </a:r>
          </a:p>
          <a:p>
            <a:pPr lvl="1"/>
            <a:r>
              <a:rPr lang="fr-FR" sz="2000" dirty="0" smtClean="0"/>
              <a:t>Anamnèse</a:t>
            </a:r>
          </a:p>
          <a:p>
            <a:pPr lvl="1"/>
            <a:r>
              <a:rPr lang="fr-FR" sz="2000" dirty="0" smtClean="0"/>
              <a:t>Parcours scolaire</a:t>
            </a:r>
          </a:p>
          <a:p>
            <a:pPr lvl="1"/>
            <a:r>
              <a:rPr lang="fr-FR" sz="2000" dirty="0" smtClean="0"/>
              <a:t>Date et synthèse des bilans</a:t>
            </a:r>
          </a:p>
          <a:p>
            <a:pPr lvl="1"/>
            <a:r>
              <a:rPr lang="fr-FR" sz="2000" dirty="0" smtClean="0"/>
              <a:t>Parcours thérapeutique</a:t>
            </a:r>
          </a:p>
          <a:p>
            <a:pPr lvl="1"/>
            <a:r>
              <a:rPr lang="fr-FR" sz="2000" dirty="0" smtClean="0"/>
              <a:t>Bilan des réunions de synthèse</a:t>
            </a:r>
          </a:p>
        </p:txBody>
      </p:sp>
    </p:spTree>
    <p:extLst>
      <p:ext uri="{BB962C8B-B14F-4D97-AF65-F5344CB8AC3E}">
        <p14:creationId xmlns:p14="http://schemas.microsoft.com/office/powerpoint/2010/main" val="7599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Le Carnet de Développement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Mise en place d’un Service informatique sécurisé (sur le modèle du carnet de santé informatique) regroupant les bilans complets ; accès réservé aux professionnels du réseau.</a:t>
            </a:r>
          </a:p>
        </p:txBody>
      </p:sp>
    </p:spTree>
    <p:extLst>
      <p:ext uri="{BB962C8B-B14F-4D97-AF65-F5344CB8AC3E}">
        <p14:creationId xmlns:p14="http://schemas.microsoft.com/office/powerpoint/2010/main" val="38231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Ressources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Lieu d’écoute</a:t>
            </a:r>
          </a:p>
          <a:p>
            <a:pPr lvl="1"/>
            <a:r>
              <a:rPr lang="fr-FR" sz="2000" dirty="0" smtClean="0"/>
              <a:t>des parents bénévoles sur place</a:t>
            </a:r>
          </a:p>
          <a:p>
            <a:pPr lvl="1"/>
            <a:r>
              <a:rPr lang="fr-FR" sz="2000" dirty="0" smtClean="0"/>
              <a:t>en contact avec des professionnels : psychologues, neuropsychologues, orthophonistes, psychomotriciens, ergothérapeutes, orthoptistes, etc.</a:t>
            </a:r>
          </a:p>
          <a:p>
            <a:r>
              <a:rPr lang="fr-FR" sz="2400" dirty="0" smtClean="0"/>
              <a:t>Lieu d’information : </a:t>
            </a:r>
          </a:p>
          <a:p>
            <a:pPr lvl="1"/>
            <a:r>
              <a:rPr lang="fr-FR" sz="2000" dirty="0" smtClean="0"/>
              <a:t>Bibliothèque, revues spécialisées</a:t>
            </a:r>
          </a:p>
          <a:p>
            <a:pPr lvl="1"/>
            <a:r>
              <a:rPr lang="fr-FR" sz="2000" dirty="0" smtClean="0"/>
              <a:t>Libre accès à des ordinateurs avec informations (PDF, Films…)</a:t>
            </a:r>
          </a:p>
        </p:txBody>
      </p:sp>
    </p:spTree>
    <p:extLst>
      <p:ext uri="{BB962C8B-B14F-4D97-AF65-F5344CB8AC3E}">
        <p14:creationId xmlns:p14="http://schemas.microsoft.com/office/powerpoint/2010/main" val="325222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Ressources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fr-FR" sz="2400" dirty="0" smtClean="0"/>
              <a:t>Formation et informations à destination des parents et professionnels.</a:t>
            </a:r>
          </a:p>
          <a:p>
            <a:pPr marL="514350" indent="-457200"/>
            <a:r>
              <a:rPr lang="fr-FR" sz="2400" dirty="0" smtClean="0"/>
              <a:t>Formation des secrétaires pour les examens (en relation avec la MDPH)</a:t>
            </a:r>
            <a:endParaRPr lang="fr-FR" sz="2400" dirty="0" smtClean="0"/>
          </a:p>
          <a:p>
            <a:pPr marL="514350" indent="-457200"/>
            <a:r>
              <a:rPr lang="fr-FR" sz="2400" dirty="0" smtClean="0"/>
              <a:t>Conférences </a:t>
            </a:r>
            <a:r>
              <a:rPr lang="fr-FR" sz="2400" dirty="0" smtClean="0"/>
              <a:t>périodiques par des professionnels, sur les thèmes concernés, à la demande des parents ou professionnels de santé ou pédagogues</a:t>
            </a:r>
          </a:p>
          <a:p>
            <a:pPr marL="914400" lvl="1" indent="-457200"/>
            <a:r>
              <a:rPr lang="fr-FR" sz="2000" dirty="0" smtClean="0"/>
              <a:t>Mise en place du système de demande de thème de conférence, soit dans les locaux, soit sur le site internet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412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effectLst>
                  <a:reflection blurRad="6350" stA="60000" endA="900" endPos="58000" dir="5400000" sy="-100000" algn="bl" rotWithShape="0"/>
                </a:effectLst>
              </a:rPr>
              <a:t>Maison</a:t>
            </a:r>
            <a:r>
              <a:rPr lang="fr-FR" dirty="0" smtClean="0">
                <a:effectLst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fr-FR" dirty="0" smtClean="0">
                <a:effectLst>
                  <a:reflection blurRad="6350" stA="60000" endA="900" endPos="58000" dir="5400000" sy="-100000" algn="bl" rotWithShape="0"/>
                </a:effectLst>
              </a:rPr>
            </a:br>
            <a:r>
              <a:rPr lang="fr-FR" dirty="0" smtClean="0">
                <a:effectLst>
                  <a:reflection blurRad="6350" stA="60000" endA="900" endPos="58000" dir="5400000" sy="-100000" algn="bl" rotWithShape="0"/>
                </a:effectLst>
              </a:rPr>
              <a:t>PRE </a:t>
            </a:r>
            <a:r>
              <a:rPr lang="fr-FR" dirty="0" smtClean="0">
                <a:solidFill>
                  <a:srgbClr val="00CC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DYS</a:t>
            </a:r>
            <a:endParaRPr lang="fr-FR" dirty="0">
              <a:solidFill>
                <a:srgbClr val="00CC0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9552" y="2684512"/>
            <a:ext cx="6400800" cy="17526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Nous avons besoin de votre soutien…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2664108" y="3483066"/>
            <a:ext cx="3815784" cy="2214186"/>
            <a:chOff x="1691680" y="3483066"/>
            <a:chExt cx="5760000" cy="2214186"/>
          </a:xfrm>
        </p:grpSpPr>
        <p:grpSp>
          <p:nvGrpSpPr>
            <p:cNvPr id="10" name="Groupe 9"/>
            <p:cNvGrpSpPr/>
            <p:nvPr/>
          </p:nvGrpSpPr>
          <p:grpSpPr>
            <a:xfrm>
              <a:off x="1691680" y="3483066"/>
              <a:ext cx="5760000" cy="2214186"/>
              <a:chOff x="1268760" y="4428064"/>
              <a:chExt cx="4320000" cy="2952248"/>
            </a:xfrm>
          </p:grpSpPr>
          <p:sp>
            <p:nvSpPr>
              <p:cNvPr id="4" name="Triangle rectangle 3"/>
              <p:cNvSpPr/>
              <p:nvPr/>
            </p:nvSpPr>
            <p:spPr>
              <a:xfrm>
                <a:off x="1988840" y="5580112"/>
                <a:ext cx="360000" cy="1800000"/>
              </a:xfrm>
              <a:prstGeom prst="rtTriangle">
                <a:avLst/>
              </a:prstGeom>
              <a:solidFill>
                <a:srgbClr val="FF33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Triangle rectangle 4"/>
              <p:cNvSpPr/>
              <p:nvPr/>
            </p:nvSpPr>
            <p:spPr>
              <a:xfrm flipH="1" flipV="1">
                <a:off x="4581168" y="5292080"/>
                <a:ext cx="360000" cy="1800000"/>
              </a:xfrm>
              <a:prstGeom prst="rtTriangle">
                <a:avLst/>
              </a:prstGeom>
              <a:solidFill>
                <a:srgbClr val="FF33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Triangle rectangle 5"/>
              <p:cNvSpPr/>
              <p:nvPr/>
            </p:nvSpPr>
            <p:spPr>
              <a:xfrm rot="5400000">
                <a:off x="3069120" y="4212120"/>
                <a:ext cx="360000" cy="2520000"/>
              </a:xfrm>
              <a:prstGeom prst="rtTriangle">
                <a:avLst/>
              </a:prstGeom>
              <a:solidFill>
                <a:srgbClr val="00CC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Triangle rectangle 6"/>
              <p:cNvSpPr/>
              <p:nvPr/>
            </p:nvSpPr>
            <p:spPr>
              <a:xfrm rot="5400000" flipH="1" flipV="1">
                <a:off x="3501168" y="5940312"/>
                <a:ext cx="360000" cy="2520000"/>
              </a:xfrm>
              <a:prstGeom prst="rtTriangle">
                <a:avLst/>
              </a:prstGeom>
              <a:solidFill>
                <a:srgbClr val="00CC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Triangle isocèle 7"/>
              <p:cNvSpPr/>
              <p:nvPr/>
            </p:nvSpPr>
            <p:spPr>
              <a:xfrm>
                <a:off x="1268760" y="4428064"/>
                <a:ext cx="4320000" cy="720000"/>
              </a:xfrm>
              <a:prstGeom prst="triangle">
                <a:avLst/>
              </a:prstGeom>
              <a:gradFill flip="none" rotWithShape="1">
                <a:gsLst>
                  <a:gs pos="0">
                    <a:srgbClr val="00CC00">
                      <a:shade val="30000"/>
                      <a:satMod val="115000"/>
                    </a:srgbClr>
                  </a:gs>
                  <a:gs pos="50000">
                    <a:srgbClr val="00CC00">
                      <a:shade val="67500"/>
                      <a:satMod val="115000"/>
                    </a:srgbClr>
                  </a:gs>
                  <a:gs pos="100000">
                    <a:srgbClr val="00CC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028" name="Picture 4" descr="C:\Users\Mariette\AppData\Local\Microsoft\Windows\Temporary Internet Files\Content.IE5\PSU9Y7OH\MC900290496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2267" y="4499992"/>
                <a:ext cx="1778901" cy="1440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1" name="Imag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82" b="32759"/>
            <a:stretch/>
          </p:blipFill>
          <p:spPr>
            <a:xfrm>
              <a:off x="3462677" y="4617132"/>
              <a:ext cx="1904831" cy="3510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3793120" y="4401108"/>
            <a:ext cx="12936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1187624" y="5157192"/>
            <a:ext cx="7200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3399"/>
                </a:solidFill>
                <a:latin typeface="Segoe Print" pitchFamily="2" charset="0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effectLst>
                  <a:reflection blurRad="6350" stA="60000" endA="900" endPos="58000" dir="5400000" sy="-100000" algn="bl" rotWithShape="0"/>
                </a:effectLst>
              </a:rPr>
              <a:t>Merci pour votre attention…</a:t>
            </a:r>
            <a:endParaRPr lang="fr-FR" sz="3200" dirty="0">
              <a:solidFill>
                <a:srgbClr val="00CC0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55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Création de PRE </a:t>
            </a:r>
            <a:r>
              <a:rPr lang="fr-FR" dirty="0" smtClean="0">
                <a:solidFill>
                  <a:srgbClr val="00CC00"/>
                </a:solidFill>
              </a:rPr>
              <a:t>DYS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814090"/>
            <a:ext cx="3600000" cy="432000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fr-FR" sz="2400" dirty="0" smtClean="0"/>
              <a:t>PARENTS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Livrés à </a:t>
            </a:r>
            <a:r>
              <a:rPr lang="fr-FR" sz="2400" dirty="0" smtClean="0"/>
              <a:t>eux-mêmes</a:t>
            </a:r>
            <a:endParaRPr lang="fr-FR" sz="2400" dirty="0"/>
          </a:p>
          <a:p>
            <a:r>
              <a:rPr lang="fr-FR" sz="2400" dirty="0"/>
              <a:t>Aucune écoute</a:t>
            </a:r>
          </a:p>
          <a:p>
            <a:r>
              <a:rPr lang="fr-FR" sz="2400" dirty="0"/>
              <a:t>Impuissants</a:t>
            </a:r>
          </a:p>
          <a:p>
            <a:r>
              <a:rPr lang="fr-FR" sz="2400" dirty="0"/>
              <a:t>Douleur familiale</a:t>
            </a:r>
          </a:p>
          <a:p>
            <a:r>
              <a:rPr lang="fr-FR" sz="2400" dirty="0"/>
              <a:t>Marginalisés</a:t>
            </a:r>
          </a:p>
          <a:p>
            <a:pPr marL="0" indent="0" algn="just">
              <a:buNone/>
            </a:pPr>
            <a:endParaRPr lang="fr-FR" sz="2400" b="1" dirty="0" smtClean="0">
              <a:solidFill>
                <a:srgbClr val="FF3399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44008" y="1814090"/>
            <a:ext cx="3996000" cy="4320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3399"/>
              </a:buClr>
              <a:buFont typeface="Arial" pitchFamily="34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3399"/>
              </a:buClr>
              <a:buFont typeface="Arial" pitchFamily="34" charset="0"/>
              <a:buChar char="–"/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3399"/>
              </a:buClr>
              <a:buFont typeface="Arial" pitchFamily="34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3399"/>
              </a:buClr>
              <a:buFont typeface="Arial" pitchFamily="34" charset="0"/>
              <a:buChar char="–"/>
              <a:defRPr sz="105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3399"/>
              </a:buClr>
              <a:buFont typeface="Arial" pitchFamily="34" charset="0"/>
              <a:buChar char="»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400" dirty="0" smtClean="0"/>
              <a:t>ENFANTS</a:t>
            </a:r>
          </a:p>
          <a:p>
            <a:r>
              <a:rPr lang="fr-FR" sz="2400" dirty="0" smtClean="0"/>
              <a:t>Déscolarisés</a:t>
            </a:r>
          </a:p>
          <a:p>
            <a:r>
              <a:rPr lang="fr-FR" sz="2400" dirty="0" smtClean="0"/>
              <a:t>Dépressifs  -  suicidaires</a:t>
            </a:r>
          </a:p>
          <a:p>
            <a:r>
              <a:rPr lang="fr-FR" sz="2400" dirty="0" smtClean="0"/>
              <a:t>Dévalorisés</a:t>
            </a:r>
          </a:p>
          <a:p>
            <a:r>
              <a:rPr lang="fr-FR" sz="2400" dirty="0" smtClean="0"/>
              <a:t>Mal ou pas diagnostiqués</a:t>
            </a:r>
          </a:p>
          <a:p>
            <a:r>
              <a:rPr lang="fr-FR" sz="2400" dirty="0" smtClean="0"/>
              <a:t>Etiquetés psychotiques </a:t>
            </a:r>
          </a:p>
          <a:p>
            <a:pPr algn="just"/>
            <a:endParaRPr lang="fr-FR" sz="2400" b="1" dirty="0" smtClean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Prise en charge à Nice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31813" lvl="2" indent="-407988">
              <a:buFont typeface="Wingdings" pitchFamily="2" charset="2"/>
              <a:buChar char="Ø"/>
            </a:pPr>
            <a:r>
              <a:rPr lang="fr-FR" sz="2800" dirty="0" smtClean="0"/>
              <a:t>Bilans </a:t>
            </a:r>
            <a:r>
              <a:rPr lang="fr-FR" sz="2800" dirty="0"/>
              <a:t>et </a:t>
            </a:r>
            <a:r>
              <a:rPr lang="fr-FR" sz="2800" dirty="0" smtClean="0"/>
              <a:t>Diagnostic(s</a:t>
            </a:r>
            <a:r>
              <a:rPr lang="fr-FR" sz="2800" dirty="0"/>
              <a:t>)</a:t>
            </a:r>
            <a:endParaRPr lang="fr-FR" sz="2800" dirty="0">
              <a:solidFill>
                <a:srgbClr val="FF0000"/>
              </a:solidFill>
            </a:endParaRPr>
          </a:p>
          <a:p>
            <a:pPr marL="531813" lvl="2" indent="-407988">
              <a:buFont typeface="Wingdings" pitchFamily="2" charset="2"/>
              <a:buChar char="Ø"/>
            </a:pPr>
            <a:r>
              <a:rPr lang="fr-FR" sz="2800" dirty="0" smtClean="0"/>
              <a:t>Rééducations </a:t>
            </a:r>
            <a:r>
              <a:rPr lang="fr-FR" sz="2800" dirty="0"/>
              <a:t>: orthophonie, orthoptie, ergothérapie, </a:t>
            </a:r>
            <a:r>
              <a:rPr lang="fr-FR" sz="2800" dirty="0" err="1" smtClean="0"/>
              <a:t>Equitest</a:t>
            </a:r>
            <a:r>
              <a:rPr lang="fr-FR" sz="2800" dirty="0" smtClean="0"/>
              <a:t>, etc</a:t>
            </a:r>
            <a:r>
              <a:rPr lang="fr-FR" sz="2800" dirty="0"/>
              <a:t>… </a:t>
            </a:r>
          </a:p>
          <a:p>
            <a:pPr marL="531813" lvl="2" indent="-407988">
              <a:buFont typeface="Wingdings" pitchFamily="2" charset="2"/>
              <a:buChar char="Ø"/>
            </a:pPr>
            <a:r>
              <a:rPr lang="fr-FR" sz="2800" dirty="0"/>
              <a:t>Prise en charge médicale : </a:t>
            </a:r>
            <a:r>
              <a:rPr lang="fr-FR" sz="2800" dirty="0" err="1"/>
              <a:t>ritaline</a:t>
            </a:r>
            <a:endParaRPr lang="fr-FR" sz="2800" dirty="0"/>
          </a:p>
          <a:p>
            <a:pPr marL="531813" lvl="2" indent="-407988">
              <a:buFont typeface="Wingdings" pitchFamily="2" charset="2"/>
              <a:buChar char="Ø"/>
            </a:pPr>
            <a:r>
              <a:rPr lang="fr-FR" sz="2800" dirty="0"/>
              <a:t>Scolarité adaptée</a:t>
            </a:r>
          </a:p>
          <a:p>
            <a:endParaRPr lang="fr-FR" sz="1100" dirty="0" smtClean="0"/>
          </a:p>
        </p:txBody>
      </p:sp>
    </p:spTree>
    <p:extLst>
      <p:ext uri="{BB962C8B-B14F-4D97-AF65-F5344CB8AC3E}">
        <p14:creationId xmlns:p14="http://schemas.microsoft.com/office/powerpoint/2010/main" val="42185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 smtClean="0"/>
              <a:t>L’effet… PRE </a:t>
            </a:r>
            <a:r>
              <a:rPr lang="fr-FR" sz="2400" dirty="0" smtClean="0">
                <a:solidFill>
                  <a:srgbClr val="00CC00"/>
                </a:solidFill>
              </a:rPr>
              <a:t>DYS</a:t>
            </a:r>
            <a:endParaRPr lang="fr-FR" sz="2400" dirty="0">
              <a:solidFill>
                <a:srgbClr val="00CC00"/>
              </a:solidFill>
            </a:endParaRPr>
          </a:p>
        </p:txBody>
      </p:sp>
      <p:pic>
        <p:nvPicPr>
          <p:cNvPr id="4" name="Picture 6" descr="C:\Users\benedicte\AppData\Local\Microsoft\Windows\Temporary Internet Files\Content.IE5\IQRJCM1G\MP900431281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9073" y="1600200"/>
            <a:ext cx="2890605" cy="4525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9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 smtClean="0"/>
              <a:t>Pourquoi PRE </a:t>
            </a:r>
            <a:r>
              <a:rPr lang="fr-FR" sz="2400" dirty="0" smtClean="0">
                <a:solidFill>
                  <a:srgbClr val="00CC00"/>
                </a:solidFill>
              </a:rPr>
              <a:t>DYS </a:t>
            </a:r>
            <a:r>
              <a:rPr lang="fr-FR" sz="2400" dirty="0" smtClean="0"/>
              <a:t>?</a:t>
            </a:r>
            <a:endParaRPr lang="fr-FR" sz="2400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fr-FR" sz="2400" dirty="0"/>
              <a:t>Fournir </a:t>
            </a:r>
            <a:r>
              <a:rPr lang="fr-FR" sz="2400" dirty="0" smtClean="0"/>
              <a:t>information, </a:t>
            </a:r>
            <a:r>
              <a:rPr lang="fr-FR" sz="2400" dirty="0"/>
              <a:t>entraide et soutien moral aux familles de tous les enfants  précoces rencontrant des difficultés d’apprentissage </a:t>
            </a:r>
          </a:p>
          <a:p>
            <a:r>
              <a:rPr lang="fr-FR" sz="2400" dirty="0"/>
              <a:t>Informer les écoles , institutions, pouvoirs </a:t>
            </a:r>
            <a:r>
              <a:rPr lang="fr-FR" sz="2400" dirty="0" smtClean="0"/>
              <a:t>publics</a:t>
            </a:r>
            <a:endParaRPr lang="fr-FR" sz="2400" dirty="0"/>
          </a:p>
          <a:p>
            <a:r>
              <a:rPr lang="fr-FR" sz="2400" dirty="0"/>
              <a:t>Soutien à la recherche</a:t>
            </a:r>
          </a:p>
          <a:p>
            <a:r>
              <a:rPr lang="fr-FR" sz="2400" dirty="0"/>
              <a:t>Participer à la formation aux méthodes éducatives adaptées</a:t>
            </a:r>
          </a:p>
          <a:p>
            <a:r>
              <a:rPr lang="fr-FR" sz="2400" dirty="0"/>
              <a:t>Lutter </a:t>
            </a:r>
            <a:r>
              <a:rPr lang="fr-FR" sz="2400" dirty="0" smtClean="0"/>
              <a:t>pour une prise </a:t>
            </a:r>
            <a:r>
              <a:rPr lang="fr-FR" sz="2400" dirty="0"/>
              <a:t>en </a:t>
            </a:r>
            <a:r>
              <a:rPr lang="fr-FR" sz="2400" dirty="0" smtClean="0"/>
              <a:t>considération de ces </a:t>
            </a:r>
            <a:r>
              <a:rPr lang="fr-FR" sz="2400" dirty="0"/>
              <a:t>fonctionnements cognitifs </a:t>
            </a:r>
            <a:r>
              <a:rPr lang="fr-FR" sz="2400" dirty="0" smtClean="0"/>
              <a:t>particuliers </a:t>
            </a:r>
          </a:p>
          <a:p>
            <a:r>
              <a:rPr lang="fr-FR" sz="2400" dirty="0" smtClean="0"/>
              <a:t>Permettre l’égalité des chances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4616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Actions menées depuis 2007…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fr-FR" sz="2400" dirty="0"/>
              <a:t>Voyages scolaires  en 2008 , 2009, 2010  pour les enfants du CRPS  de </a:t>
            </a:r>
            <a:r>
              <a:rPr lang="fr-FR" sz="2400" dirty="0" smtClean="0"/>
              <a:t>NICE</a:t>
            </a:r>
            <a:endParaRPr lang="fr-FR" sz="2400" dirty="0"/>
          </a:p>
          <a:p>
            <a:r>
              <a:rPr lang="fr-FR" sz="2400" dirty="0"/>
              <a:t>Colloque  le 28 mars 2009</a:t>
            </a:r>
          </a:p>
          <a:p>
            <a:r>
              <a:rPr lang="fr-FR" sz="2400" dirty="0"/>
              <a:t>Rencontre au ministère de la santé en juillet 2008  pour soulever notamment les problèmes de prise en charge dans les centres référents.</a:t>
            </a:r>
          </a:p>
          <a:p>
            <a:r>
              <a:rPr lang="fr-FR" sz="2400" dirty="0"/>
              <a:t>Accompagnement de parents dans leurs démarches administratives ou  d’intégrations scolaires avec la mise en </a:t>
            </a:r>
            <a:r>
              <a:rPr lang="fr-FR" sz="2400" dirty="0" smtClean="0"/>
              <a:t>place d</a:t>
            </a:r>
            <a:r>
              <a:rPr lang="fr-FR" sz="2400" dirty="0"/>
              <a:t> ’aménagements </a:t>
            </a:r>
            <a:r>
              <a:rPr lang="fr-FR" sz="2400" dirty="0" smtClean="0"/>
              <a:t>spécifiques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9416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Actions Futures…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fr-FR" sz="2800" dirty="0"/>
              <a:t> Création de 2 </a:t>
            </a:r>
            <a:r>
              <a:rPr lang="fr-FR" sz="2800" dirty="0" smtClean="0"/>
              <a:t>antennes nationales : 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		PRE DYS </a:t>
            </a:r>
            <a:r>
              <a:rPr lang="fr-FR" sz="2800" dirty="0" smtClean="0"/>
              <a:t>Région Parisienne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		PRE DYS </a:t>
            </a:r>
            <a:r>
              <a:rPr lang="fr-FR" sz="2800" dirty="0" smtClean="0"/>
              <a:t>Est</a:t>
            </a:r>
            <a:endParaRPr lang="fr-FR" sz="2800" dirty="0"/>
          </a:p>
          <a:p>
            <a:r>
              <a:rPr lang="fr-FR" sz="2800" dirty="0"/>
              <a:t> Création de la « maison PRE DYS </a:t>
            </a:r>
            <a:r>
              <a:rPr lang="fr-FR" sz="2800" dirty="0" smtClean="0"/>
              <a:t>»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91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L’idée est simple…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3272745" y="3068960"/>
            <a:ext cx="2379377" cy="1291611"/>
            <a:chOff x="2940192" y="3104964"/>
            <a:chExt cx="3360000" cy="1291611"/>
          </a:xfrm>
        </p:grpSpPr>
        <p:grpSp>
          <p:nvGrpSpPr>
            <p:cNvPr id="8" name="Groupe 7"/>
            <p:cNvGrpSpPr>
              <a:grpSpLocks noChangeAspect="1"/>
            </p:cNvGrpSpPr>
            <p:nvPr/>
          </p:nvGrpSpPr>
          <p:grpSpPr>
            <a:xfrm>
              <a:off x="2940192" y="3104964"/>
              <a:ext cx="3360000" cy="1291611"/>
              <a:chOff x="1268760" y="4428064"/>
              <a:chExt cx="4320000" cy="2952248"/>
            </a:xfrm>
          </p:grpSpPr>
          <p:sp>
            <p:nvSpPr>
              <p:cNvPr id="9" name="Triangle rectangle 8"/>
              <p:cNvSpPr/>
              <p:nvPr/>
            </p:nvSpPr>
            <p:spPr>
              <a:xfrm>
                <a:off x="1988840" y="5580112"/>
                <a:ext cx="360000" cy="1800000"/>
              </a:xfrm>
              <a:prstGeom prst="rtTriangle">
                <a:avLst/>
              </a:prstGeom>
              <a:solidFill>
                <a:srgbClr val="FF33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Triangle rectangle 9"/>
              <p:cNvSpPr/>
              <p:nvPr/>
            </p:nvSpPr>
            <p:spPr>
              <a:xfrm flipH="1" flipV="1">
                <a:off x="4581168" y="5292080"/>
                <a:ext cx="360000" cy="1800000"/>
              </a:xfrm>
              <a:prstGeom prst="rtTriangle">
                <a:avLst/>
              </a:prstGeom>
              <a:solidFill>
                <a:srgbClr val="FF33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Triangle rectangle 10"/>
              <p:cNvSpPr/>
              <p:nvPr/>
            </p:nvSpPr>
            <p:spPr>
              <a:xfrm rot="5400000">
                <a:off x="3069120" y="4212120"/>
                <a:ext cx="360000" cy="2520000"/>
              </a:xfrm>
              <a:prstGeom prst="rtTriangle">
                <a:avLst/>
              </a:prstGeom>
              <a:solidFill>
                <a:srgbClr val="00CC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Triangle rectangle 11"/>
              <p:cNvSpPr/>
              <p:nvPr/>
            </p:nvSpPr>
            <p:spPr>
              <a:xfrm rot="5400000" flipH="1" flipV="1">
                <a:off x="3501168" y="5940312"/>
                <a:ext cx="360000" cy="2520000"/>
              </a:xfrm>
              <a:prstGeom prst="rtTriangle">
                <a:avLst/>
              </a:prstGeom>
              <a:solidFill>
                <a:srgbClr val="00CC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Triangle isocèle 12"/>
              <p:cNvSpPr/>
              <p:nvPr/>
            </p:nvSpPr>
            <p:spPr>
              <a:xfrm>
                <a:off x="1268760" y="4428064"/>
                <a:ext cx="4320000" cy="720000"/>
              </a:xfrm>
              <a:prstGeom prst="triangle">
                <a:avLst/>
              </a:prstGeom>
              <a:gradFill flip="none" rotWithShape="1">
                <a:gsLst>
                  <a:gs pos="0">
                    <a:srgbClr val="00CC00">
                      <a:shade val="30000"/>
                      <a:satMod val="115000"/>
                    </a:srgbClr>
                  </a:gs>
                  <a:gs pos="50000">
                    <a:srgbClr val="00CC00">
                      <a:shade val="67500"/>
                      <a:satMod val="115000"/>
                    </a:srgbClr>
                  </a:gs>
                  <a:gs pos="100000">
                    <a:srgbClr val="00CC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6" name="Picture 4" descr="C:\Users\Mariette\AppData\Local\Microsoft\Windows\Temporary Internet Files\Content.IE5\PSU9Y7OH\MC900290496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2267" y="4499992"/>
                <a:ext cx="1778901" cy="1440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734" b="32633"/>
            <a:stretch/>
          </p:blipFill>
          <p:spPr>
            <a:xfrm>
              <a:off x="4123771" y="3626292"/>
              <a:ext cx="960000" cy="176218"/>
            </a:xfrm>
            <a:prstGeom prst="rect">
              <a:avLst/>
            </a:prstGeom>
          </p:spPr>
        </p:pic>
        <p:pic>
          <p:nvPicPr>
            <p:cNvPr id="2050" name="Picture 2" descr="C:\Users\Mariette\AppData\Local\Microsoft\Windows\Temporary Internet Files\Content.IE5\SOWA504J\MC900438634[1]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888" t="5799" r="62724"/>
            <a:stretch/>
          </p:blipFill>
          <p:spPr bwMode="auto">
            <a:xfrm>
              <a:off x="3894771" y="3748503"/>
              <a:ext cx="485208" cy="621000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Flèche droite 4"/>
          <p:cNvSpPr/>
          <p:nvPr/>
        </p:nvSpPr>
        <p:spPr>
          <a:xfrm>
            <a:off x="1475656" y="4473116"/>
            <a:ext cx="2784309" cy="540060"/>
          </a:xfrm>
          <a:prstGeom prst="rightArrow">
            <a:avLst/>
          </a:prstGeom>
          <a:solidFill>
            <a:srgbClr val="FF3399">
              <a:alpha val="70000"/>
            </a:srgbClr>
          </a:solidFill>
          <a:ln>
            <a:noFill/>
          </a:ln>
          <a:scene3d>
            <a:camera prst="isometricOffAxis1Top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393793" y="4471229"/>
            <a:ext cx="3145733" cy="369332"/>
          </a:xfrm>
          <a:prstGeom prst="rect">
            <a:avLst/>
          </a:prstGeom>
          <a:noFill/>
          <a:effectLst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cap="none" spc="20" dirty="0" smtClean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professionnels de santé</a:t>
            </a:r>
            <a:endParaRPr lang="fr-FR" b="1" cap="none" spc="20" dirty="0">
              <a:ln w="11430"/>
              <a:solidFill>
                <a:srgbClr val="FF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6930278" y="4313049"/>
            <a:ext cx="1454244" cy="369332"/>
          </a:xfrm>
          <a:prstGeom prst="rect">
            <a:avLst/>
          </a:prstGeom>
          <a:noFill/>
          <a:effectLst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cap="none" spc="50" dirty="0" smtClean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parents</a:t>
            </a:r>
            <a:endParaRPr lang="fr-FR" b="1" cap="none" spc="50" dirty="0">
              <a:ln w="11430"/>
              <a:solidFill>
                <a:srgbClr val="FF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Flèche droite 18"/>
          <p:cNvSpPr/>
          <p:nvPr/>
        </p:nvSpPr>
        <p:spPr>
          <a:xfrm flipH="1">
            <a:off x="5436096" y="4293096"/>
            <a:ext cx="2784309" cy="540060"/>
          </a:xfrm>
          <a:prstGeom prst="rightArrow">
            <a:avLst/>
          </a:prstGeom>
          <a:solidFill>
            <a:srgbClr val="FF3399">
              <a:alpha val="70000"/>
            </a:srgbClr>
          </a:solidFill>
          <a:ln>
            <a:noFill/>
          </a:ln>
          <a:scene3d>
            <a:camera prst="isometricOffAxis2Top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>
            <a:off x="628092" y="3753036"/>
            <a:ext cx="2784309" cy="540060"/>
          </a:xfrm>
          <a:prstGeom prst="rightArrow">
            <a:avLst/>
          </a:prstGeom>
          <a:solidFill>
            <a:srgbClr val="FF3399">
              <a:alpha val="70000"/>
            </a:srgbClr>
          </a:solidFill>
          <a:ln>
            <a:noFill/>
          </a:ln>
          <a:scene3d>
            <a:camera prst="isometricOffAxis2Top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>
            <a:spLocks noChangeAspect="1"/>
          </p:cNvSpPr>
          <p:nvPr/>
        </p:nvSpPr>
        <p:spPr>
          <a:xfrm>
            <a:off x="417124" y="3548593"/>
            <a:ext cx="1954381" cy="369332"/>
          </a:xfrm>
          <a:prstGeom prst="rect">
            <a:avLst/>
          </a:prstGeom>
          <a:noFill/>
          <a:effectLst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cap="none" spc="50" dirty="0" smtClean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enseignants</a:t>
            </a:r>
            <a:endParaRPr lang="fr-FR" b="1" cap="none" spc="50" dirty="0">
              <a:ln w="11430"/>
              <a:solidFill>
                <a:srgbClr val="FF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Flèche droite 23"/>
          <p:cNvSpPr/>
          <p:nvPr/>
        </p:nvSpPr>
        <p:spPr>
          <a:xfrm flipH="1">
            <a:off x="5916151" y="3537012"/>
            <a:ext cx="2784309" cy="540060"/>
          </a:xfrm>
          <a:prstGeom prst="rightArrow">
            <a:avLst/>
          </a:prstGeom>
          <a:solidFill>
            <a:srgbClr val="FF3399">
              <a:alpha val="70000"/>
            </a:srgbClr>
          </a:solidFill>
          <a:ln>
            <a:noFill/>
          </a:ln>
          <a:scene3d>
            <a:camera prst="isometricOffAxis1Top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>
            <a:spLocks noChangeAspect="1"/>
          </p:cNvSpPr>
          <p:nvPr/>
        </p:nvSpPr>
        <p:spPr>
          <a:xfrm>
            <a:off x="6844954" y="3370461"/>
            <a:ext cx="1860766" cy="369332"/>
          </a:xfrm>
          <a:prstGeom prst="rect">
            <a:avLst/>
          </a:prstGeom>
          <a:noFill/>
          <a:effectLst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cap="none" spc="20" dirty="0" smtClean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institutions</a:t>
            </a:r>
            <a:endParaRPr lang="fr-FR" b="1" cap="none" spc="20" dirty="0">
              <a:ln w="11430"/>
              <a:solidFill>
                <a:srgbClr val="FF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Pensées 2"/>
          <p:cNvSpPr/>
          <p:nvPr/>
        </p:nvSpPr>
        <p:spPr>
          <a:xfrm>
            <a:off x="4044880" y="1700808"/>
            <a:ext cx="3168000" cy="783000"/>
          </a:xfrm>
          <a:prstGeom prst="cloudCallout">
            <a:avLst>
              <a:gd name="adj1" fmla="val -26573"/>
              <a:gd name="adj2" fmla="val 108291"/>
            </a:avLst>
          </a:prstGeom>
          <a:solidFill>
            <a:srgbClr val="FF3399">
              <a:alpha val="30000"/>
            </a:srgb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Troubles Spécifiques des Apprentissage</a:t>
            </a:r>
            <a:endParaRPr lang="fr-FR" sz="1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6" name="Pensées 25"/>
          <p:cNvSpPr/>
          <p:nvPr/>
        </p:nvSpPr>
        <p:spPr>
          <a:xfrm>
            <a:off x="1787691" y="1808820"/>
            <a:ext cx="2112000" cy="594066"/>
          </a:xfrm>
          <a:prstGeom prst="cloudCallout">
            <a:avLst>
              <a:gd name="adj1" fmla="val 56464"/>
              <a:gd name="adj2" fmla="val 146272"/>
            </a:avLst>
          </a:prstGeom>
          <a:solidFill>
            <a:srgbClr val="FF3399">
              <a:alpha val="30000"/>
            </a:srgb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Précocité</a:t>
            </a:r>
            <a:endParaRPr lang="fr-FR" sz="1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7" name="Pensées 26"/>
          <p:cNvSpPr/>
          <p:nvPr/>
        </p:nvSpPr>
        <p:spPr>
          <a:xfrm>
            <a:off x="635563" y="2564904"/>
            <a:ext cx="1584000" cy="486000"/>
          </a:xfrm>
          <a:prstGeom prst="cloudCallout">
            <a:avLst>
              <a:gd name="adj1" fmla="val 120489"/>
              <a:gd name="adj2" fmla="val 70563"/>
            </a:avLst>
          </a:prstGeom>
          <a:solidFill>
            <a:srgbClr val="FF3399">
              <a:alpha val="30000"/>
            </a:srgb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TDA-H</a:t>
            </a:r>
            <a:endParaRPr lang="fr-FR" sz="1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8" name="Pensées 27"/>
          <p:cNvSpPr/>
          <p:nvPr/>
        </p:nvSpPr>
        <p:spPr>
          <a:xfrm>
            <a:off x="5628117" y="2402886"/>
            <a:ext cx="3312000" cy="594000"/>
          </a:xfrm>
          <a:prstGeom prst="cloudCallout">
            <a:avLst>
              <a:gd name="adj1" fmla="val -63969"/>
              <a:gd name="adj2" fmla="val 70141"/>
            </a:avLst>
          </a:prstGeom>
          <a:solidFill>
            <a:srgbClr val="FF3399">
              <a:alpha val="30000"/>
            </a:srgb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Troubles du Développement</a:t>
            </a:r>
            <a:endParaRPr lang="fr-FR" sz="1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4236181" y="4563126"/>
            <a:ext cx="1968000" cy="810000"/>
          </a:xfrm>
          <a:prstGeom prst="ellipse">
            <a:avLst/>
          </a:prstGeom>
          <a:solidFill>
            <a:srgbClr val="92D050">
              <a:alpha val="30000"/>
            </a:srgbClr>
          </a:solidFill>
          <a:ln>
            <a:noFill/>
          </a:ln>
          <a:effectLst>
            <a:outerShdw blurRad="76200" dir="13500000" sy="23000" kx="1200000" algn="br" rotWithShape="0">
              <a:srgbClr val="D20069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fr-FR" sz="1400" b="1" dirty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  <a:t>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  <a:t>e Réseau </a:t>
            </a:r>
            <a:br>
              <a:rPr lang="fr-FR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</a:b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  <a:t>PRE DYS</a:t>
            </a:r>
            <a:endParaRPr lang="fr-FR" sz="1400" b="1" dirty="0">
              <a:solidFill>
                <a:schemeClr val="bg1">
                  <a:lumMod val="5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51520" y="5157192"/>
            <a:ext cx="2496000" cy="810000"/>
          </a:xfrm>
          <a:prstGeom prst="ellipse">
            <a:avLst/>
          </a:prstGeom>
          <a:solidFill>
            <a:srgbClr val="92D050">
              <a:alpha val="30000"/>
            </a:srgbClr>
          </a:solidFill>
          <a:ln/>
          <a:effectLst>
            <a:outerShdw blurRad="76200" dir="13500000" sy="23000" kx="1200000" algn="br" rotWithShape="0">
              <a:srgbClr val="D20069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  <a:t>la Plateforme</a:t>
            </a:r>
            <a:br>
              <a:rPr lang="fr-FR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</a:b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  <a:t>de Coordination</a:t>
            </a:r>
            <a:endParaRPr lang="fr-FR" sz="1400" b="1" dirty="0">
              <a:solidFill>
                <a:schemeClr val="bg1">
                  <a:lumMod val="5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2459765" y="5373216"/>
            <a:ext cx="3024000" cy="810000"/>
          </a:xfrm>
          <a:prstGeom prst="ellipse">
            <a:avLst/>
          </a:prstGeom>
          <a:solidFill>
            <a:srgbClr val="92D050">
              <a:alpha val="30000"/>
            </a:srgbClr>
          </a:solidFill>
          <a:ln/>
          <a:effectLst>
            <a:outerShdw blurRad="76200" dir="13500000" sy="23000" kx="1200000" algn="br" rotWithShape="0">
              <a:srgbClr val="D20069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fr-FR" sz="1400" b="1" dirty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  <a:t>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  <a:t>e Carnet</a:t>
            </a:r>
            <a:br>
              <a:rPr lang="fr-FR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</a:b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  <a:t>de Développement</a:t>
            </a:r>
            <a:endParaRPr lang="fr-FR" sz="1400" b="1" dirty="0">
              <a:solidFill>
                <a:schemeClr val="bg1">
                  <a:lumMod val="5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5244075" y="5154959"/>
            <a:ext cx="2208000" cy="810000"/>
          </a:xfrm>
          <a:prstGeom prst="ellipse">
            <a:avLst/>
          </a:prstGeom>
          <a:solidFill>
            <a:srgbClr val="92D050">
              <a:alpha val="30000"/>
            </a:srgbClr>
          </a:solidFill>
          <a:ln/>
          <a:effectLst>
            <a:outerShdw blurRad="76200" dir="13500000" sy="23000" kx="1200000" algn="br" rotWithShape="0">
              <a:srgbClr val="D20069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fr-FR" sz="1400" b="1" dirty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  <a:t>l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  <a:t>e Centre</a:t>
            </a:r>
            <a:br>
              <a:rPr lang="fr-FR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</a:b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entury Gothic" pitchFamily="34" charset="0"/>
              </a:rPr>
              <a:t>Ressources</a:t>
            </a:r>
            <a:endParaRPr lang="fr-FR" sz="1400" b="1" dirty="0">
              <a:solidFill>
                <a:schemeClr val="bg1">
                  <a:lumMod val="5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3421</TotalTime>
  <Words>893</Words>
  <Application>Microsoft Office PowerPoint</Application>
  <PresentationFormat>Affichage à l'écran (4:3)</PresentationFormat>
  <Paragraphs>158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24</vt:i4>
      </vt:variant>
    </vt:vector>
  </HeadingPairs>
  <TitlesOfParts>
    <vt:vector size="27" baseType="lpstr">
      <vt:lpstr>1_Thème Office</vt:lpstr>
      <vt:lpstr>2_Thème Office</vt:lpstr>
      <vt:lpstr>Thème Office</vt:lpstr>
      <vt:lpstr>Colloque  PRE DYS</vt:lpstr>
      <vt:lpstr>PRE DYS</vt:lpstr>
      <vt:lpstr>Création de PRE DYS</vt:lpstr>
      <vt:lpstr>Prise en charge à Nice</vt:lpstr>
      <vt:lpstr>L’effet… PRE DYS</vt:lpstr>
      <vt:lpstr>Pourquoi PRE DYS ?</vt:lpstr>
      <vt:lpstr>Actions menées depuis 2007…</vt:lpstr>
      <vt:lpstr>Actions Futures…</vt:lpstr>
      <vt:lpstr>L’idée est simple…</vt:lpstr>
      <vt:lpstr>Le projet en quelques mots</vt:lpstr>
      <vt:lpstr>Le projet en quelques mots</vt:lpstr>
      <vt:lpstr>Le projet en quelques mots</vt:lpstr>
      <vt:lpstr>Le Réseau PRE DYS</vt:lpstr>
      <vt:lpstr>Le Réseau PRE DYS</vt:lpstr>
      <vt:lpstr>Le Réseau PRE DYS</vt:lpstr>
      <vt:lpstr>Le protocole PRE DYS</vt:lpstr>
      <vt:lpstr>Le protocole PRE DYS</vt:lpstr>
      <vt:lpstr>La Plateforme de Coordination</vt:lpstr>
      <vt:lpstr>La Plateforme de Coordination</vt:lpstr>
      <vt:lpstr>Le Carnet de Développement</vt:lpstr>
      <vt:lpstr>Le Carnet de Développement</vt:lpstr>
      <vt:lpstr>Le Centre Ressources</vt:lpstr>
      <vt:lpstr>Le Centre Ressources</vt:lpstr>
      <vt:lpstr>Maison PRE DYS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Mariette</dc:creator>
  <cp:lastModifiedBy>Mariette</cp:lastModifiedBy>
  <cp:revision>107</cp:revision>
  <cp:lastPrinted>2011-03-25T13:10:19Z</cp:lastPrinted>
  <dcterms:created xsi:type="dcterms:W3CDTF">2011-03-21T11:21:35Z</dcterms:created>
  <dcterms:modified xsi:type="dcterms:W3CDTF">2011-05-18T15:15:05Z</dcterms:modified>
</cp:coreProperties>
</file>