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25/01/2016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25/01/2016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25/01/2016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25/01/2016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25/01/2016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25/01/2016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25/01/2016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25/01/2016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25/01/2016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25/01/2016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25/01/2016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25/01/2016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 rot="5400000">
            <a:off x="-3427412" y="3429000"/>
            <a:ext cx="6856412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0" y="0"/>
            <a:ext cx="9144000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0" y="6856413"/>
            <a:ext cx="9144000" cy="158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rot="5400000">
            <a:off x="5715793" y="3428207"/>
            <a:ext cx="6856413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0" y="285728"/>
            <a:ext cx="9143999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ar-MA" sz="3200" b="1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</a:rPr>
              <a:t>بعض المشاكل المناعية</a:t>
            </a:r>
            <a:endParaRPr lang="fr-FR" sz="3200" b="1" dirty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4857776" y="1143020"/>
            <a:ext cx="4286224" cy="50006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المحور السابع:</a:t>
            </a:r>
            <a:endParaRPr lang="fr-FR" sz="3200" b="1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0" y="1142984"/>
            <a:ext cx="4500539" cy="50006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تحاقن الدم.</a:t>
            </a:r>
            <a:endParaRPr lang="fr-FR" sz="3200" b="1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798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282" y="1000108"/>
            <a:ext cx="8786842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 eaLnBrk="0" hangingPunct="0"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cs typeface="Calibri" pitchFamily="34" charset="0"/>
              </a:rPr>
              <a:t>1- الأشخاص الذين تحمل 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cs typeface="Calibri" pitchFamily="34" charset="0"/>
              </a:rPr>
              <a:t>كرياتهم الحمراء مولد اللكد </a:t>
            </a:r>
            <a:r>
              <a:rPr lang="fr-FR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cs typeface="Calibri" pitchFamily="34" charset="0"/>
              </a:rPr>
              <a:t>Rh 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cs typeface="Calibri" pitchFamily="34" charset="0"/>
              </a:rPr>
              <a:t> 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cs typeface="Calibri" pitchFamily="34" charset="0"/>
              </a:rPr>
              <a:t>على سطحها يتوفرون 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cs typeface="Calibri" pitchFamily="34" charset="0"/>
              </a:rPr>
              <a:t>فصيلة </a:t>
            </a:r>
            <a:r>
              <a:rPr lang="fr-FR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cs typeface="Calibri" pitchFamily="34" charset="0"/>
              </a:rPr>
              <a:t>Rh</a:t>
            </a:r>
            <a:r>
              <a:rPr lang="fr-FR" sz="3200" b="1" baseline="30000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cs typeface="Calibri" pitchFamily="34" charset="0"/>
              </a:rPr>
              <a:t>+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cs typeface="Calibri" pitchFamily="34" charset="0"/>
              </a:rPr>
              <a:t>.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cs typeface="Calibri" pitchFamily="34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214282" y="2639510"/>
            <a:ext cx="8786842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 eaLnBrk="0" hangingPunct="0"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cs typeface="Calibri" pitchFamily="34" charset="0"/>
              </a:rPr>
              <a:t>- الأشخاص الذين لا تحتوي 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cs typeface="Calibri" pitchFamily="34" charset="0"/>
              </a:rPr>
              <a:t>كرياتهم الحمراء 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cs typeface="Calibri" pitchFamily="34" charset="0"/>
              </a:rPr>
              <a:t>عليه يتوفرون 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cs typeface="Calibri" pitchFamily="34" charset="0"/>
              </a:rPr>
              <a:t>فصيلة </a:t>
            </a:r>
            <a:r>
              <a:rPr lang="fr-FR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cs typeface="Calibri" pitchFamily="34" charset="0"/>
              </a:rPr>
              <a:t>Rh</a:t>
            </a:r>
            <a:r>
              <a:rPr lang="fr-FR" sz="3200" b="1" baseline="30000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cs typeface="Calibri" pitchFamily="34" charset="0"/>
              </a:rPr>
              <a:t>-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cs typeface="Calibri" pitchFamily="34" charset="0"/>
              </a:rPr>
              <a:t>.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cs typeface="Calibri" pitchFamily="34" charset="0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4216794"/>
            <a:ext cx="9072594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cs typeface="Calibri" pitchFamily="34" charset="0"/>
              </a:rPr>
              <a:t>2- يعد </a:t>
            </a:r>
            <a:r>
              <a:rPr lang="fr-FR" sz="3200" b="1" dirty="0">
                <a:ln>
                  <a:solidFill>
                    <a:sysClr val="windowText" lastClr="000000"/>
                  </a:solidFill>
                </a:ln>
                <a:cs typeface="Calibri" pitchFamily="34" charset="0"/>
              </a:rPr>
              <a:t>Rh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cs typeface="Calibri" pitchFamily="34" charset="0"/>
              </a:rPr>
              <a:t> عنصرا أجنبيا</a:t>
            </a:r>
            <a:r>
              <a:rPr lang="fr-FR" sz="3200" b="1" dirty="0">
                <a:ln>
                  <a:solidFill>
                    <a:sysClr val="windowText" lastClr="000000"/>
                  </a:solidFill>
                </a:ln>
                <a:cs typeface="Calibri" pitchFamily="34" charset="0"/>
              </a:rPr>
              <a:t> 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cs typeface="Calibri" pitchFamily="34" charset="0"/>
              </a:rPr>
              <a:t> عند الأشخاص </a:t>
            </a:r>
            <a:r>
              <a:rPr lang="fr-FR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cs typeface="Calibri" pitchFamily="34" charset="0"/>
              </a:rPr>
              <a:t>Rh</a:t>
            </a:r>
            <a:r>
              <a:rPr lang="fr-FR" sz="3200" b="1" baseline="30000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cs typeface="Calibri" pitchFamily="34" charset="0"/>
              </a:rPr>
              <a:t>-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cs typeface="Calibri" pitchFamily="34" charset="0"/>
              </a:rPr>
              <a:t> مما يؤدي حدوث استجابة مناعتية أي تكون مضاد </a:t>
            </a:r>
            <a:r>
              <a:rPr lang="fr-FR" sz="3200" b="1" dirty="0">
                <a:ln>
                  <a:solidFill>
                    <a:sysClr val="windowText" lastClr="000000"/>
                  </a:solidFill>
                </a:ln>
                <a:cs typeface="Calibri" pitchFamily="34" charset="0"/>
              </a:rPr>
              <a:t>Rh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cs typeface="Calibri" pitchFamily="34" charset="0"/>
              </a:rPr>
              <a:t> في دمه. وإذا حقن هذا الشخص ثانية  بدم </a:t>
            </a:r>
            <a:r>
              <a:rPr lang="fr-FR" sz="3200" b="1" dirty="0">
                <a:ln>
                  <a:solidFill>
                    <a:sysClr val="windowText" lastClr="000000"/>
                  </a:solidFill>
                </a:ln>
                <a:cs typeface="Calibri" pitchFamily="34" charset="0"/>
              </a:rPr>
              <a:t>Rh</a:t>
            </a:r>
            <a:r>
              <a:rPr lang="fr-FR" sz="3200" b="1" baseline="30000" dirty="0">
                <a:ln>
                  <a:solidFill>
                    <a:sysClr val="windowText" lastClr="000000"/>
                  </a:solidFill>
                </a:ln>
                <a:cs typeface="Calibri" pitchFamily="34" charset="0"/>
              </a:rPr>
              <a:t>+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cs typeface="Calibri" pitchFamily="34" charset="0"/>
              </a:rPr>
              <a:t> فان الدم </a:t>
            </a:r>
            <a:r>
              <a:rPr lang="ar-MA" sz="3200" b="1" dirty="0" err="1">
                <a:ln>
                  <a:solidFill>
                    <a:sysClr val="windowText" lastClr="000000"/>
                  </a:solidFill>
                </a:ln>
                <a:cs typeface="Calibri" pitchFamily="34" charset="0"/>
              </a:rPr>
              <a:t>المحقن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cs typeface="Calibri" pitchFamily="34" charset="0"/>
              </a:rPr>
              <a:t> سيتلكد.</a:t>
            </a:r>
            <a:endParaRPr lang="fr-FR" sz="3200" dirty="0"/>
          </a:p>
        </p:txBody>
      </p:sp>
      <p:sp>
        <p:nvSpPr>
          <p:cNvPr id="5" name="Rectangle 4"/>
          <p:cNvSpPr/>
          <p:nvPr/>
        </p:nvSpPr>
        <p:spPr>
          <a:xfrm>
            <a:off x="6500826" y="129581"/>
            <a:ext cx="2513830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r" rtl="1"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cs typeface="Calibri" pitchFamily="34" charset="0"/>
              </a:rPr>
              <a:t>- عامل ريزوس: </a:t>
            </a:r>
            <a:endParaRPr lang="fr-FR" sz="3200" b="1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  <p:cxnSp>
        <p:nvCxnSpPr>
          <p:cNvPr id="6" name="Connecteur droit 5"/>
          <p:cNvCxnSpPr/>
          <p:nvPr/>
        </p:nvCxnSpPr>
        <p:spPr>
          <a:xfrm rot="5400000">
            <a:off x="-3427412" y="3429000"/>
            <a:ext cx="6856412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0" y="0"/>
            <a:ext cx="9144000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0" y="6856413"/>
            <a:ext cx="9144000" cy="158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5400000">
            <a:off x="5715793" y="3428207"/>
            <a:ext cx="6856413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605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 rot="5400000">
            <a:off x="-3427412" y="3429000"/>
            <a:ext cx="6856412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0" y="0"/>
            <a:ext cx="9144000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0" y="6856413"/>
            <a:ext cx="9144000" cy="158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rot="5400000">
            <a:off x="5715793" y="3428207"/>
            <a:ext cx="6856413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6546638" y="285728"/>
            <a:ext cx="2340705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3- ملحوظــــــة:</a:t>
            </a:r>
            <a:endParaRPr lang="fr-FR" sz="3200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1438" y="1297996"/>
            <a:ext cx="8929718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 rtl="1"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</a:rPr>
              <a:t>- بالإضافة إلى الفصائل الأربع يجب مراعاة 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عامل ريزوس 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</a:rPr>
              <a:t>وكذلك التأكد أن هذا الدم 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لا يحتوي على جراثيم 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</a:rPr>
              <a:t>أو 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مواد ضارة 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</a:rPr>
              <a:t>أو 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سموم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</a:rPr>
              <a:t> وخاصة 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حمة السيدا </a:t>
            </a:r>
            <a:r>
              <a:rPr lang="fr-FR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sida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</a:rPr>
              <a:t>.</a:t>
            </a:r>
            <a:endParaRPr lang="fr-FR" sz="3200" dirty="0">
              <a:ln>
                <a:solidFill>
                  <a:sysClr val="windowText" lastClr="00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510852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 rot="5400000">
            <a:off x="-3427412" y="3429000"/>
            <a:ext cx="6856412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0" y="0"/>
            <a:ext cx="9144000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0" y="6856413"/>
            <a:ext cx="9144000" cy="158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rot="5400000">
            <a:off x="5715793" y="3428207"/>
            <a:ext cx="6856413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42844" y="130156"/>
            <a:ext cx="8929718" cy="584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r" rtl="1"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cs typeface="Calibri" pitchFamily="34" charset="0"/>
              </a:rPr>
              <a:t>4- عواقب لا توافق عامل </a:t>
            </a:r>
            <a:r>
              <a:rPr lang="fr-FR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charset="0"/>
                <a:cs typeface="Calibri" pitchFamily="34" charset="0"/>
              </a:rPr>
              <a:t>Rh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cs typeface="Calibri" pitchFamily="34" charset="0"/>
              </a:rPr>
              <a:t> بين الزوجين على الحمل الثاني:</a:t>
            </a:r>
            <a:endParaRPr lang="ar-MA" sz="4000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42844" y="1828800"/>
            <a:ext cx="8929718" cy="25542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r" rtl="1"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cs typeface="Calibri" pitchFamily="34" charset="0"/>
              </a:rPr>
              <a:t>- في حالة لا توافق عامل </a:t>
            </a:r>
            <a:r>
              <a:rPr lang="fr-FR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Arial" charset="0"/>
                <a:cs typeface="Calibri" pitchFamily="34" charset="0"/>
              </a:rPr>
              <a:t>Rh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cs typeface="Calibri" pitchFamily="34" charset="0"/>
              </a:rPr>
              <a:t> عند الزوجين ( 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cs typeface="Calibri" pitchFamily="34" charset="0"/>
              </a:rPr>
              <a:t>زوج </a:t>
            </a:r>
            <a:r>
              <a:rPr lang="fr-FR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charset="0"/>
                <a:cs typeface="Calibri" pitchFamily="34" charset="0"/>
              </a:rPr>
              <a:t>Rh</a:t>
            </a:r>
            <a:r>
              <a:rPr lang="fr-FR" sz="3200" b="1" baseline="30000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charset="0"/>
                <a:cs typeface="Calibri" pitchFamily="34" charset="0"/>
              </a:rPr>
              <a:t>+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cs typeface="Calibri" pitchFamily="34" charset="0"/>
              </a:rPr>
              <a:t> و 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cs typeface="Calibri" pitchFamily="34" charset="0"/>
              </a:rPr>
              <a:t>الزوجة </a:t>
            </a:r>
            <a:r>
              <a:rPr lang="fr-FR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charset="0"/>
                <a:cs typeface="Calibri" pitchFamily="34" charset="0"/>
              </a:rPr>
              <a:t>Rh</a:t>
            </a:r>
            <a:r>
              <a:rPr lang="fr-FR" sz="3200" b="1" baseline="30000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charset="0"/>
                <a:cs typeface="Calibri" pitchFamily="34" charset="0"/>
              </a:rPr>
              <a:t>-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cs typeface="Calibri" pitchFamily="34" charset="0"/>
              </a:rPr>
              <a:t>)، ينبغي 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cs typeface="Calibri" pitchFamily="34" charset="0"/>
              </a:rPr>
              <a:t>مراقبة الحمل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cs typeface="Calibri" pitchFamily="34" charset="0"/>
              </a:rPr>
              <a:t>؛ ذلك أنه على إثر 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cs typeface="Calibri" pitchFamily="34" charset="0"/>
              </a:rPr>
              <a:t>تسرب دم الحميل 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cs typeface="Calibri" pitchFamily="34" charset="0"/>
              </a:rPr>
              <a:t>عبر المشيمة 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cs typeface="Calibri" pitchFamily="34" charset="0"/>
              </a:rPr>
              <a:t>إلى دم الأم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cs typeface="Calibri" pitchFamily="34" charset="0"/>
              </a:rPr>
              <a:t>، يتشكل في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cs typeface="Calibri" pitchFamily="34" charset="0"/>
              </a:rPr>
              <a:t> بلازما 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cs typeface="Calibri" pitchFamily="34" charset="0"/>
              </a:rPr>
              <a:t>هذه الأخيرة 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cs typeface="Calibri" pitchFamily="34" charset="0"/>
              </a:rPr>
              <a:t>مضاد </a:t>
            </a:r>
            <a:r>
              <a:rPr lang="fr-FR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charset="0"/>
                <a:cs typeface="Calibri" pitchFamily="34" charset="0"/>
              </a:rPr>
              <a:t>Rh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cs typeface="Calibri" pitchFamily="34" charset="0"/>
              </a:rPr>
              <a:t> القادر فيما بعد (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cs typeface="Calibri" pitchFamily="34" charset="0"/>
              </a:rPr>
              <a:t>الحمل الثاني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cs typeface="Calibri" pitchFamily="34" charset="0"/>
              </a:rPr>
              <a:t>) على 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cs typeface="Calibri" pitchFamily="34" charset="0"/>
              </a:rPr>
              <a:t>لكد الكريات الدموية الحمراء </a:t>
            </a:r>
            <a:r>
              <a:rPr lang="ar-MA" sz="3200" b="1" dirty="0" err="1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cs typeface="Calibri" pitchFamily="34" charset="0"/>
              </a:rPr>
              <a:t>للحميل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cs typeface="Calibri" pitchFamily="34" charset="0"/>
              </a:rPr>
              <a:t> </a:t>
            </a:r>
            <a:r>
              <a:rPr lang="fr-FR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charset="0"/>
                <a:cs typeface="Calibri" pitchFamily="34" charset="0"/>
              </a:rPr>
              <a:t>Rh</a:t>
            </a:r>
            <a:r>
              <a:rPr lang="fr-FR" sz="3200" b="1" baseline="30000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charset="0"/>
                <a:cs typeface="Calibri" pitchFamily="34" charset="0"/>
              </a:rPr>
              <a:t>+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cs typeface="Calibri" pitchFamily="34" charset="0"/>
              </a:rPr>
              <a:t> مما يتسبب في 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cs typeface="Calibri" pitchFamily="34" charset="0"/>
              </a:rPr>
              <a:t>هلاكه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cs typeface="Calibri" pitchFamily="34" charset="0"/>
              </a:rPr>
              <a:t>.</a:t>
            </a:r>
            <a:endParaRPr lang="ar-MA" sz="40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458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0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 rot="5400000">
            <a:off x="-3427412" y="3429000"/>
            <a:ext cx="6856412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0" y="0"/>
            <a:ext cx="9144000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0" y="6856413"/>
            <a:ext cx="9144000" cy="158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rot="5400000">
            <a:off x="5715793" y="3428207"/>
            <a:ext cx="6856413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71414"/>
            <a:ext cx="91440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تمهيـــد : </a:t>
            </a:r>
            <a:endParaRPr lang="fr-FR" sz="3200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000125"/>
            <a:ext cx="9144000" cy="157003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</a:rPr>
              <a:t>بعض الحالات يكون من الضروري تحقين دم شخص سليم لشخص جريح أو مريض . إلا أن هذه العملية تتطلب اتخاذ مجموعة من الاحتياطيات واحترام شروط تحاقن الدم .</a:t>
            </a:r>
            <a:endParaRPr lang="fr-FR" sz="3200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3829050"/>
            <a:ext cx="9144000" cy="584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r" rtl="1"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cs typeface="Calibri" pitchFamily="34" charset="0"/>
              </a:rPr>
              <a:t>- فما هي هذه الاحتياطات </a:t>
            </a:r>
            <a:r>
              <a:rPr lang="ar-MA" sz="3200" b="1" dirty="0" err="1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cs typeface="Calibri" pitchFamily="34" charset="0"/>
              </a:rPr>
              <a:t>و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cs typeface="Calibri" pitchFamily="34" charset="0"/>
              </a:rPr>
              <a:t> شروط  تحاقن الدم ؟ </a:t>
            </a:r>
            <a:endParaRPr lang="ar-MA" sz="40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32" y="2987101"/>
            <a:ext cx="91440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تساؤل : </a:t>
            </a:r>
            <a:endParaRPr lang="fr-FR" sz="3200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25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2000"/>
                                        <p:tgtEl>
                                          <p:spTgt spid="13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 rot="5400000">
            <a:off x="-3427412" y="3429000"/>
            <a:ext cx="6856412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0" y="0"/>
            <a:ext cx="9144000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0" y="6856413"/>
            <a:ext cx="9144000" cy="158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rot="5400000">
            <a:off x="5715793" y="3428207"/>
            <a:ext cx="6856413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272457"/>
            <a:ext cx="9144001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r" rtl="1"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a typeface="Calibri" pitchFamily="34" charset="0"/>
              </a:rPr>
              <a:t>- التمرين الأول: (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ea typeface="Calibri" pitchFamily="34" charset="0"/>
              </a:rPr>
              <a:t>الوثائق 1 </a:t>
            </a:r>
            <a:r>
              <a:rPr lang="ar-MA" sz="3200" b="1" dirty="0" err="1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ea typeface="Calibri" pitchFamily="34" charset="0"/>
              </a:rPr>
              <a:t>و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ea typeface="Calibri" pitchFamily="34" charset="0"/>
              </a:rPr>
              <a:t> 2 </a:t>
            </a:r>
            <a:r>
              <a:rPr lang="ar-MA" sz="3200" b="1" dirty="0" err="1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ea typeface="Calibri" pitchFamily="34" charset="0"/>
              </a:rPr>
              <a:t>و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ea typeface="Calibri" pitchFamily="34" charset="0"/>
              </a:rPr>
              <a:t> 3 </a:t>
            </a:r>
            <a:r>
              <a:rPr lang="ar-MA" sz="3200" b="1" dirty="0" err="1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ea typeface="Calibri" pitchFamily="34" charset="0"/>
              </a:rPr>
              <a:t>و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ea typeface="Calibri" pitchFamily="34" charset="0"/>
              </a:rPr>
              <a:t> 4 </a:t>
            </a:r>
            <a:r>
              <a:rPr lang="ar-MA" sz="3200" b="1" dirty="0" err="1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ea typeface="Calibri" pitchFamily="34" charset="0"/>
              </a:rPr>
              <a:t>و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ea typeface="Calibri" pitchFamily="34" charset="0"/>
              </a:rPr>
              <a:t> 5 </a:t>
            </a:r>
            <a:r>
              <a:rPr lang="ar-MA" sz="3200" b="1" dirty="0" err="1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ea typeface="Calibri" pitchFamily="34" charset="0"/>
              </a:rPr>
              <a:t>ص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ea typeface="Calibri" pitchFamily="34" charset="0"/>
              </a:rPr>
              <a:t> 132 </a:t>
            </a:r>
            <a:r>
              <a:rPr lang="ar-MA" sz="3200" b="1" dirty="0" err="1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ea typeface="Calibri" pitchFamily="34" charset="0"/>
              </a:rPr>
              <a:t>و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ea typeface="Calibri" pitchFamily="34" charset="0"/>
              </a:rPr>
              <a:t> 133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a typeface="Calibri" pitchFamily="34" charset="0"/>
              </a:rPr>
              <a:t>).</a:t>
            </a:r>
            <a:endParaRPr lang="ar-MA" sz="4000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5709368"/>
            <a:ext cx="9144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cs typeface="Calibri" pitchFamily="34" charset="0"/>
              </a:rPr>
              <a:t>5- استنتج التحقينات الممكنة بين مختلف الفصائل الدموية </a:t>
            </a:r>
            <a:r>
              <a:rPr lang="fr-FR" sz="3200" b="1" dirty="0">
                <a:ln>
                  <a:solidFill>
                    <a:sysClr val="windowText" lastClr="000000"/>
                  </a:solidFill>
                </a:ln>
              </a:rPr>
              <a:t>A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</a:rPr>
              <a:t> و </a:t>
            </a:r>
            <a:r>
              <a:rPr lang="fr-FR" sz="3200" b="1" dirty="0">
                <a:ln>
                  <a:solidFill>
                    <a:sysClr val="windowText" lastClr="000000"/>
                  </a:solidFill>
                </a:ln>
              </a:rPr>
              <a:t>B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</a:rPr>
              <a:t> و </a:t>
            </a:r>
            <a:r>
              <a:rPr lang="fr-FR" sz="3200" b="1" dirty="0">
                <a:ln>
                  <a:solidFill>
                    <a:sysClr val="windowText" lastClr="000000"/>
                  </a:solidFill>
                </a:ln>
              </a:rPr>
              <a:t>AB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</a:rPr>
              <a:t> و </a:t>
            </a:r>
            <a:r>
              <a:rPr lang="fr-FR" sz="3200" b="1" dirty="0">
                <a:ln>
                  <a:solidFill>
                    <a:sysClr val="windowText" lastClr="000000"/>
                  </a:solidFill>
                </a:ln>
              </a:rPr>
              <a:t>O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cs typeface="Calibri" pitchFamily="34" charset="0"/>
              </a:rPr>
              <a:t>.</a:t>
            </a:r>
            <a:endParaRPr lang="fr-FR" sz="3200" dirty="0"/>
          </a:p>
        </p:txBody>
      </p:sp>
      <p:sp>
        <p:nvSpPr>
          <p:cNvPr id="12" name="Rectangle 11"/>
          <p:cNvSpPr/>
          <p:nvPr/>
        </p:nvSpPr>
        <p:spPr>
          <a:xfrm>
            <a:off x="142876" y="3929066"/>
            <a:ext cx="9001156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 eaLnBrk="0" hangingPunct="0"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cs typeface="Calibri" pitchFamily="34" charset="0"/>
              </a:rPr>
              <a:t>4- أنجز رسما تخطيطيا يوضح ظاهرة اللكد مستعملا الرموز المناسبة، ثم أملء الجدول المرافق.</a:t>
            </a:r>
            <a:endParaRPr lang="ar-MA" sz="3200" b="1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14380" y="3000372"/>
            <a:ext cx="8429652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cs typeface="Calibri" pitchFamily="34" charset="0"/>
              </a:rPr>
              <a:t>3- بين أن اللكد ناتج عن استجابة مناعتية.</a:t>
            </a:r>
            <a:endParaRPr lang="fr-FR" sz="3200" dirty="0"/>
          </a:p>
        </p:txBody>
      </p:sp>
      <p:sp>
        <p:nvSpPr>
          <p:cNvPr id="14" name="Rectangle 13"/>
          <p:cNvSpPr/>
          <p:nvPr/>
        </p:nvSpPr>
        <p:spPr>
          <a:xfrm>
            <a:off x="0" y="2214554"/>
            <a:ext cx="9144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 eaLnBrk="0" hangingPunct="0"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cs typeface="Calibri" pitchFamily="34" charset="0"/>
              </a:rPr>
              <a:t>2- كيف تفسر حدوث اللكد في التجربة 1 وعدم حدوثه في التجربة 2.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0" y="1357298"/>
            <a:ext cx="9144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000000"/>
                </a:solidFill>
                <a:cs typeface="Calibri" pitchFamily="34" charset="0"/>
              </a:rPr>
              <a:t>1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cs typeface="Calibri" pitchFamily="34" charset="0"/>
              </a:rPr>
              <a:t>- كيف تفسر اللكد الذي يحصل عند مزج دم الإنسان بدم  الحيوان.</a:t>
            </a:r>
            <a:endParaRPr lang="fr-FR" sz="3200" b="1" dirty="0">
              <a:ln>
                <a:solidFill>
                  <a:sysClr val="windowText" lastClr="00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115863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42876" y="129581"/>
            <a:ext cx="8929718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 rtl="1"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الأجوبة:</a:t>
            </a:r>
            <a:endParaRPr lang="fr-FR" sz="3200" b="1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  <p:cxnSp>
        <p:nvCxnSpPr>
          <p:cNvPr id="3" name="Connecteur droit 2"/>
          <p:cNvCxnSpPr/>
          <p:nvPr/>
        </p:nvCxnSpPr>
        <p:spPr>
          <a:xfrm rot="5400000">
            <a:off x="-3427412" y="3429000"/>
            <a:ext cx="6856412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" name="Connecteur droit 3"/>
          <p:cNvCxnSpPr/>
          <p:nvPr/>
        </p:nvCxnSpPr>
        <p:spPr>
          <a:xfrm>
            <a:off x="0" y="0"/>
            <a:ext cx="9144000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/>
        </p:nvCxnSpPr>
        <p:spPr>
          <a:xfrm>
            <a:off x="0" y="6856413"/>
            <a:ext cx="9144000" cy="158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 rot="5400000">
            <a:off x="5715793" y="3428207"/>
            <a:ext cx="6856413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14282" y="782405"/>
            <a:ext cx="8858312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cs typeface="Calibri" pitchFamily="34" charset="0"/>
              </a:rPr>
              <a:t>1- تفسير اللكد الذي يحصل عند مزج دم الإنسان بدم الحيوان:</a:t>
            </a:r>
            <a:endParaRPr lang="fr-FR" sz="3200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344027"/>
            <a:ext cx="9072594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</a:rPr>
              <a:t>نفسر اللكد الذي يحصل عند مزج دم الإنسان بدم الحيوان ب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التصاق الكريات الحمراء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</a:rPr>
              <a:t> 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ببعضها البعض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</a:rPr>
              <a:t>، </a:t>
            </a:r>
            <a:r>
              <a:rPr lang="ar-MA" sz="3200" b="1" dirty="0" err="1">
                <a:ln>
                  <a:solidFill>
                    <a:sysClr val="windowText" lastClr="000000"/>
                  </a:solidFill>
                </a:ln>
              </a:rPr>
              <a:t>و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</a:rPr>
              <a:t> العناصر المسؤولة عن اللكد هي:</a:t>
            </a:r>
            <a:endParaRPr lang="fr-FR" sz="3200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4282" y="3214686"/>
            <a:ext cx="8858312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</a:rPr>
              <a:t>- تتميز الكريات الحمراء بوجود أو غياب 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مولد اللكد (مولد مضاد) 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</a:rPr>
              <a:t>على مستوى غشاءها السيتوبلازمي، و هناك نوعان من مولد اللكد:  </a:t>
            </a:r>
            <a:endParaRPr lang="fr-FR" sz="3200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14282" y="5137864"/>
            <a:ext cx="8858312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</a:rPr>
              <a:t>- 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مولد اللكد </a:t>
            </a:r>
            <a:r>
              <a:rPr lang="fr-FR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A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 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</a:rPr>
              <a:t>و 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مولد اللكد </a:t>
            </a:r>
            <a:r>
              <a:rPr lang="fr-FR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B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</a:rPr>
              <a:t>، </a:t>
            </a:r>
            <a:r>
              <a:rPr lang="ar-MA" sz="3200" b="1" dirty="0" err="1">
                <a:ln>
                  <a:solidFill>
                    <a:sysClr val="windowText" lastClr="000000"/>
                  </a:solidFill>
                </a:ln>
              </a:rPr>
              <a:t>و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</a:rPr>
              <a:t> قد يوجدان 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معا 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</a:rPr>
              <a:t>على الغشاء السيتوبلازمي للكريات الحمراء.</a:t>
            </a:r>
            <a:endParaRPr lang="fr-FR" sz="3200" dirty="0">
              <a:ln>
                <a:solidFill>
                  <a:sysClr val="windowText" lastClr="00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745083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cteur droit 2"/>
          <p:cNvCxnSpPr/>
          <p:nvPr/>
        </p:nvCxnSpPr>
        <p:spPr>
          <a:xfrm rot="5400000">
            <a:off x="-3427412" y="3429000"/>
            <a:ext cx="6856412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" name="Connecteur droit 3"/>
          <p:cNvCxnSpPr/>
          <p:nvPr/>
        </p:nvCxnSpPr>
        <p:spPr>
          <a:xfrm>
            <a:off x="0" y="0"/>
            <a:ext cx="9144000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/>
        </p:nvCxnSpPr>
        <p:spPr>
          <a:xfrm>
            <a:off x="0" y="6856413"/>
            <a:ext cx="9144000" cy="158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 rot="5400000">
            <a:off x="5715793" y="3428207"/>
            <a:ext cx="6856413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0" y="71414"/>
            <a:ext cx="9072594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</a:rPr>
              <a:t>و 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المصل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</a:rPr>
              <a:t> يحتوي على عناصر تسمى 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اللكدين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</a:rPr>
              <a:t> (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مضادات أجسام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</a:rPr>
              <a:t>) </a:t>
            </a:r>
            <a:r>
              <a:rPr lang="ar-MA" sz="3200" b="1" dirty="0" err="1">
                <a:ln>
                  <a:solidFill>
                    <a:sysClr val="windowText" lastClr="000000"/>
                  </a:solidFill>
                </a:ln>
              </a:rPr>
              <a:t>و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</a:rPr>
              <a:t> هناك نوعان:  </a:t>
            </a:r>
            <a:endParaRPr lang="fr-FR" sz="3200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1142984"/>
            <a:ext cx="9072594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</a:rPr>
              <a:t>- 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اللكدين مضاد </a:t>
            </a:r>
            <a:r>
              <a:rPr lang="fr-FR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A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</a:rPr>
              <a:t> و 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اللكدين مضاد </a:t>
            </a:r>
            <a:r>
              <a:rPr lang="fr-FR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B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</a:rPr>
              <a:t>، </a:t>
            </a:r>
            <a:r>
              <a:rPr lang="ar-MA" sz="3200" b="1" dirty="0" err="1">
                <a:ln>
                  <a:solidFill>
                    <a:sysClr val="windowText" lastClr="000000"/>
                  </a:solidFill>
                </a:ln>
              </a:rPr>
              <a:t>و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</a:rPr>
              <a:t> الكريات الحمراء </a:t>
            </a:r>
            <a:r>
              <a:rPr lang="ar-MA" sz="3200" b="1" dirty="0" err="1">
                <a:ln>
                  <a:solidFill>
                    <a:sysClr val="windowText" lastClr="000000"/>
                  </a:solidFill>
                </a:ln>
              </a:rPr>
              <a:t>تتلكد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</a:rPr>
              <a:t> إذا التقى 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مولد اللكد 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</a:rPr>
              <a:t>الذي تحمله 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باللكدين المطابق له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</a:rPr>
              <a:t> </a:t>
            </a:r>
            <a:r>
              <a:rPr lang="ar-MA" sz="3200" b="1" dirty="0" err="1">
                <a:ln>
                  <a:solidFill>
                    <a:sysClr val="windowText" lastClr="000000"/>
                  </a:solidFill>
                </a:ln>
              </a:rPr>
              <a:t>و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</a:rPr>
              <a:t> الذي يوجد في المصل.      </a:t>
            </a:r>
            <a:endParaRPr lang="fr-FR" sz="3200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2772787"/>
            <a:ext cx="9072594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cs typeface="Calibri" pitchFamily="34" charset="0"/>
              </a:rPr>
              <a:t>2- تفسير سبب حدوث اللكد في التجربة 1 </a:t>
            </a:r>
            <a:r>
              <a:rPr lang="ar-MA" sz="3200" b="1" dirty="0" err="1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cs typeface="Calibri" pitchFamily="34" charset="0"/>
              </a:rPr>
              <a:t>و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cs typeface="Calibri" pitchFamily="34" charset="0"/>
              </a:rPr>
              <a:t> عدم حدوثه في التجربة </a:t>
            </a:r>
            <a:endParaRPr lang="fr-FR" sz="3200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1438" y="3357562"/>
            <a:ext cx="9072594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</a:rPr>
              <a:t>- حدوث اللكد في التجربة 1 راجع إلى أن </a:t>
            </a:r>
            <a:r>
              <a:rPr lang="ar-MA" sz="3200" b="1" dirty="0" err="1">
                <a:ln>
                  <a:solidFill>
                    <a:sysClr val="windowText" lastClr="000000"/>
                  </a:solidFill>
                </a:ln>
              </a:rPr>
              <a:t>الدمين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</a:rPr>
              <a:t> الممزوجين يحتويان على مولد اللكد </a:t>
            </a:r>
            <a:r>
              <a:rPr lang="ar-MA" sz="3200" b="1" dirty="0" err="1">
                <a:ln>
                  <a:solidFill>
                    <a:sysClr val="windowText" lastClr="000000"/>
                  </a:solidFill>
                </a:ln>
              </a:rPr>
              <a:t>و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</a:rPr>
              <a:t> اللكدين المطابق له مما أدى إلى التصاق الكرايات الحمراء فيما بينها.     </a:t>
            </a:r>
            <a:endParaRPr lang="fr-FR" sz="3200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-32" y="5137864"/>
            <a:ext cx="9072594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</a:rPr>
              <a:t>- عدم حدوث اللكد في التجربة 2 راجع إلى عدم تطابق مولد اللكد مع اللكدين أو غياب أحدهما.   </a:t>
            </a:r>
            <a:endParaRPr lang="fr-FR" sz="3200" dirty="0">
              <a:ln>
                <a:solidFill>
                  <a:sysClr val="windowText" lastClr="00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781067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 rot="5400000">
            <a:off x="-3427412" y="3429000"/>
            <a:ext cx="6856412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0" y="0"/>
            <a:ext cx="9144000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0" y="6856413"/>
            <a:ext cx="9144000" cy="158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rot="5400000">
            <a:off x="5715793" y="3428207"/>
            <a:ext cx="6856413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214282" y="2788034"/>
            <a:ext cx="8786842" cy="1569660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r" rtl="1" eaLnBrk="0" hangingPunct="0"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cs typeface="Calibri" pitchFamily="34" charset="0"/>
              </a:rPr>
              <a:t>- يؤدي حقن شخص بدم يحتوي على 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cs typeface="Calibri" pitchFamily="34" charset="0"/>
              </a:rPr>
              <a:t>مولد اللكد 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cs typeface="Calibri" pitchFamily="34" charset="0"/>
              </a:rPr>
              <a:t>غير موجود في دمه إلى 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cs typeface="Calibri" pitchFamily="34" charset="0"/>
              </a:rPr>
              <a:t>استجابة مناعتية 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cs typeface="Calibri" pitchFamily="34" charset="0"/>
              </a:rPr>
              <a:t>ينتج عنها 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cs typeface="Calibri" pitchFamily="34" charset="0"/>
              </a:rPr>
              <a:t>تلكد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cs typeface="Calibri" pitchFamily="34" charset="0"/>
              </a:rPr>
              <a:t>  كريات دم المحقون. لأن 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cs typeface="Calibri" pitchFamily="34" charset="0"/>
              </a:rPr>
              <a:t>مولد اللكد 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cs typeface="Calibri" pitchFamily="34" charset="0"/>
              </a:rPr>
              <a:t>هذا يعتبر 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cs typeface="Calibri" pitchFamily="34" charset="0"/>
              </a:rPr>
              <a:t>عنصرا أجنبيا 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cs typeface="Calibri" pitchFamily="34" charset="0"/>
              </a:rPr>
              <a:t>بالنسبة لجسم  هذا الشخص.</a:t>
            </a:r>
            <a:endParaRPr lang="ar-MA" sz="32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42852"/>
            <a:ext cx="9144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cs typeface="Calibri" pitchFamily="34" charset="0"/>
              </a:rPr>
              <a:t>3- لنبين أن اللكد ناتج عن استجابة مناعتية:</a:t>
            </a:r>
            <a:endParaRPr lang="fr-FR" sz="3200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702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necteur droit 1"/>
          <p:cNvCxnSpPr/>
          <p:nvPr/>
        </p:nvCxnSpPr>
        <p:spPr>
          <a:xfrm rot="5400000">
            <a:off x="-3427412" y="3429000"/>
            <a:ext cx="6856412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" name="Connecteur droit 2"/>
          <p:cNvCxnSpPr/>
          <p:nvPr/>
        </p:nvCxnSpPr>
        <p:spPr>
          <a:xfrm>
            <a:off x="0" y="0"/>
            <a:ext cx="9144000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" name="Connecteur droit 3"/>
          <p:cNvCxnSpPr/>
          <p:nvPr/>
        </p:nvCxnSpPr>
        <p:spPr>
          <a:xfrm>
            <a:off x="0" y="6856413"/>
            <a:ext cx="9144000" cy="158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/>
        </p:nvCxnSpPr>
        <p:spPr>
          <a:xfrm rot="5400000">
            <a:off x="5715793" y="3428207"/>
            <a:ext cx="6856413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7041269" y="142852"/>
            <a:ext cx="2031325" cy="103464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  <a:defRPr/>
            </a:pPr>
            <a:r>
              <a:rPr lang="ar-MA" sz="28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cs typeface="Calibri" pitchFamily="34" charset="0"/>
              </a:rPr>
              <a:t>الفصائل الدموية</a:t>
            </a:r>
          </a:p>
          <a:p>
            <a:pPr algn="ctr" rtl="1">
              <a:lnSpc>
                <a:spcPct val="115000"/>
              </a:lnSpc>
              <a:spcAft>
                <a:spcPts val="1000"/>
              </a:spcAft>
              <a:defRPr/>
            </a:pPr>
            <a:endParaRPr lang="fr-FR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cs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06133" y="142852"/>
            <a:ext cx="3571900" cy="10542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  <a:defRPr/>
            </a:pPr>
            <a:r>
              <a:rPr lang="ar-MA" sz="28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cs typeface="Calibri" pitchFamily="34" charset="0"/>
              </a:rPr>
              <a:t>مولد المضاد (مولد اللكد) في غشاء الكريات الحمراء</a:t>
            </a:r>
            <a:endParaRPr lang="fr-FR" sz="2000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cs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32" y="142852"/>
            <a:ext cx="3286148" cy="10823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rtl="1">
              <a:spcAft>
                <a:spcPts val="1000"/>
              </a:spcAft>
              <a:defRPr/>
            </a:pPr>
            <a:r>
              <a:rPr lang="ar-MA" sz="28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cs typeface="Calibri" pitchFamily="34" charset="0"/>
              </a:rPr>
              <a:t>مضاد الأجسام (اللكدين)</a:t>
            </a:r>
          </a:p>
          <a:p>
            <a:pPr algn="ctr" rtl="1">
              <a:spcAft>
                <a:spcPts val="1000"/>
              </a:spcAft>
              <a:defRPr/>
            </a:pPr>
            <a:r>
              <a:rPr lang="ar-MA" sz="28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cs typeface="Calibri" pitchFamily="34" charset="0"/>
              </a:rPr>
              <a:t> توجد في المصل.</a:t>
            </a:r>
            <a:endParaRPr lang="fr-FR" sz="2000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cs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072330" y="1285860"/>
            <a:ext cx="2000264" cy="65864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cs typeface="Calibri" pitchFamily="34" charset="0"/>
              </a:rPr>
              <a:t>الفصيلة </a:t>
            </a:r>
            <a:r>
              <a:rPr lang="fr-FR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cs typeface="Calibri" pitchFamily="34" charset="0"/>
              </a:rPr>
              <a:t>A</a:t>
            </a:r>
            <a:endParaRPr lang="fr-FR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cs typeface="Calibri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28992" y="1285860"/>
            <a:ext cx="3571900" cy="6254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cs typeface="Calibri" pitchFamily="34" charset="0"/>
              </a:rPr>
              <a:t>مولد اللكد </a:t>
            </a:r>
            <a:r>
              <a:rPr lang="fr-FR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cs typeface="Calibri" pitchFamily="34" charset="0"/>
              </a:rPr>
              <a:t>A</a:t>
            </a:r>
            <a:endParaRPr lang="fr-FR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cs typeface="Calibri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32" y="1285860"/>
            <a:ext cx="3286148" cy="6254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cs typeface="Calibri" pitchFamily="34" charset="0"/>
              </a:rPr>
              <a:t>مضاد </a:t>
            </a:r>
            <a:r>
              <a:rPr lang="fr-FR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cs typeface="Calibri" pitchFamily="34" charset="0"/>
              </a:rPr>
              <a:t>B</a:t>
            </a:r>
            <a:endParaRPr lang="fr-FR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cs typeface="Calibri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072330" y="2484606"/>
            <a:ext cx="2000264" cy="6254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cs typeface="Calibri" pitchFamily="34" charset="0"/>
              </a:rPr>
              <a:t>الفصيلة </a:t>
            </a:r>
            <a:r>
              <a:rPr lang="fr-FR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cs typeface="Calibri" pitchFamily="34" charset="0"/>
              </a:rPr>
              <a:t>B</a:t>
            </a:r>
            <a:endParaRPr lang="fr-FR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cs typeface="Calibri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28992" y="2500306"/>
            <a:ext cx="3571900" cy="6254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cs typeface="Calibri" pitchFamily="34" charset="0"/>
              </a:rPr>
              <a:t>مولد اللكد </a:t>
            </a:r>
            <a:r>
              <a:rPr lang="fr-FR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cs typeface="Calibri" pitchFamily="34" charset="0"/>
              </a:rPr>
              <a:t>B</a:t>
            </a:r>
            <a:endParaRPr lang="fr-FR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cs typeface="Calibri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-32" y="2517820"/>
            <a:ext cx="3286148" cy="6254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cs typeface="Calibri" pitchFamily="34" charset="0"/>
              </a:rPr>
              <a:t>مضاد </a:t>
            </a:r>
            <a:r>
              <a:rPr lang="fr-FR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cs typeface="Calibri" pitchFamily="34" charset="0"/>
              </a:rPr>
              <a:t>A</a:t>
            </a:r>
            <a:endParaRPr lang="fr-FR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cs typeface="Calibri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072330" y="3714752"/>
            <a:ext cx="2000264" cy="6254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cs typeface="Calibri" pitchFamily="34" charset="0"/>
              </a:rPr>
              <a:t>الفصيلة </a:t>
            </a:r>
            <a:r>
              <a:rPr lang="fr-FR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cs typeface="Calibri" pitchFamily="34" charset="0"/>
              </a:rPr>
              <a:t>AB</a:t>
            </a:r>
            <a:endParaRPr lang="fr-FR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cs typeface="Calibri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28992" y="3714752"/>
            <a:ext cx="3571900" cy="6254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cs typeface="Calibri" pitchFamily="34" charset="0"/>
              </a:rPr>
              <a:t>مولد اللكد </a:t>
            </a:r>
            <a:r>
              <a:rPr lang="fr-FR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cs typeface="Calibri" pitchFamily="34" charset="0"/>
              </a:rPr>
              <a:t>A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cs typeface="Calibri" pitchFamily="34" charset="0"/>
              </a:rPr>
              <a:t> و </a:t>
            </a:r>
            <a:r>
              <a:rPr lang="fr-FR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cs typeface="Calibri" pitchFamily="34" charset="0"/>
              </a:rPr>
              <a:t>B</a:t>
            </a:r>
            <a:endParaRPr lang="fr-FR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cs typeface="Calibri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-32" y="3714752"/>
            <a:ext cx="3286148" cy="6254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cs typeface="Calibri" pitchFamily="34" charset="0"/>
              </a:rPr>
              <a:t>لا شيء</a:t>
            </a:r>
            <a:endParaRPr lang="fr-FR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cs typeface="Calibri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072330" y="5072074"/>
            <a:ext cx="2000264" cy="6254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cs typeface="Calibri" pitchFamily="34" charset="0"/>
              </a:rPr>
              <a:t>الفصيلة </a:t>
            </a:r>
            <a:r>
              <a:rPr lang="fr-FR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cs typeface="Calibri" pitchFamily="34" charset="0"/>
              </a:rPr>
              <a:t>O</a:t>
            </a:r>
            <a:endParaRPr lang="fr-FR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cs typeface="Calibri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28992" y="5089588"/>
            <a:ext cx="3571900" cy="6254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cs typeface="Calibri" pitchFamily="34" charset="0"/>
              </a:rPr>
              <a:t>لا شيء</a:t>
            </a:r>
            <a:endParaRPr lang="fr-FR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cs typeface="Calibri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-32" y="5089588"/>
            <a:ext cx="3286148" cy="6254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cs typeface="Calibri" pitchFamily="34" charset="0"/>
              </a:rPr>
              <a:t>مضاد </a:t>
            </a:r>
            <a:r>
              <a:rPr lang="fr-FR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cs typeface="Calibri" pitchFamily="34" charset="0"/>
              </a:rPr>
              <a:t>A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cs typeface="Calibri" pitchFamily="34" charset="0"/>
              </a:rPr>
              <a:t> و مضاد </a:t>
            </a:r>
            <a:r>
              <a:rPr lang="fr-FR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cs typeface="Calibri" pitchFamily="34" charset="0"/>
              </a:rPr>
              <a:t>B</a:t>
            </a:r>
            <a:endParaRPr lang="fr-FR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929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115874"/>
            <a:ext cx="9016999" cy="1077218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r" rtl="1"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cs typeface="Calibri" pitchFamily="34" charset="0"/>
              </a:rPr>
              <a:t>- تمثيل ظاهرة اللكد، واستنتج التحقينات الممكنة بين مختلف الفصائل الدموية </a:t>
            </a:r>
            <a:r>
              <a:rPr lang="fr-FR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cs typeface="Calibri" pitchFamily="34" charset="0"/>
              </a:rPr>
              <a:t>A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cs typeface="Calibri" pitchFamily="34" charset="0"/>
              </a:rPr>
              <a:t> و </a:t>
            </a:r>
            <a:r>
              <a:rPr lang="fr-FR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cs typeface="Calibri" pitchFamily="34" charset="0"/>
              </a:rPr>
              <a:t>B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cs typeface="Calibri" pitchFamily="34" charset="0"/>
              </a:rPr>
              <a:t> و </a:t>
            </a:r>
            <a:r>
              <a:rPr lang="fr-FR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cs typeface="Calibri" pitchFamily="34" charset="0"/>
              </a:rPr>
              <a:t>AB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cs typeface="Calibri" pitchFamily="34" charset="0"/>
              </a:rPr>
              <a:t> و </a:t>
            </a:r>
            <a:r>
              <a:rPr lang="fr-FR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cs typeface="Calibri" pitchFamily="34" charset="0"/>
              </a:rPr>
              <a:t>O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cs typeface="Calibri" pitchFamily="34" charset="0"/>
              </a:rPr>
              <a:t>:</a:t>
            </a:r>
            <a:endParaRPr lang="fr-FR" sz="3200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cxnSp>
        <p:nvCxnSpPr>
          <p:cNvPr id="3" name="Connecteur droit 2"/>
          <p:cNvCxnSpPr/>
          <p:nvPr/>
        </p:nvCxnSpPr>
        <p:spPr>
          <a:xfrm rot="5400000">
            <a:off x="-3427412" y="3429000"/>
            <a:ext cx="6856412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" name="Connecteur droit 3"/>
          <p:cNvCxnSpPr/>
          <p:nvPr/>
        </p:nvCxnSpPr>
        <p:spPr>
          <a:xfrm>
            <a:off x="0" y="0"/>
            <a:ext cx="9144000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/>
        </p:nvCxnSpPr>
        <p:spPr>
          <a:xfrm>
            <a:off x="0" y="6856413"/>
            <a:ext cx="9144000" cy="158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 rot="5400000">
            <a:off x="5715793" y="3428207"/>
            <a:ext cx="6856413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714480" y="2500306"/>
            <a:ext cx="714380" cy="6254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  <a:defRPr/>
            </a:pPr>
            <a:r>
              <a:rPr lang="fr-FR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cs typeface="Calibri" pitchFamily="34" charset="0"/>
              </a:rPr>
              <a:t>O</a:t>
            </a:r>
            <a:endParaRPr lang="fr-FR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cs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14810" y="1643050"/>
            <a:ext cx="714380" cy="65864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  <a:defRPr/>
            </a:pPr>
            <a:r>
              <a:rPr lang="fr-FR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cs typeface="Calibri" pitchFamily="34" charset="0"/>
              </a:rPr>
              <a:t>A</a:t>
            </a:r>
            <a:endParaRPr lang="fr-FR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cs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143372" y="3571876"/>
            <a:ext cx="714380" cy="6254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  <a:defRPr/>
            </a:pPr>
            <a:r>
              <a:rPr lang="fr-FR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cs typeface="Calibri" pitchFamily="34" charset="0"/>
              </a:rPr>
              <a:t>B</a:t>
            </a:r>
            <a:endParaRPr lang="fr-FR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cs typeface="Calibri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64351" y="2627482"/>
            <a:ext cx="714380" cy="6254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  <a:defRPr/>
            </a:pPr>
            <a:r>
              <a:rPr lang="fr-FR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cs typeface="Calibri" pitchFamily="34" charset="0"/>
              </a:rPr>
              <a:t>AB</a:t>
            </a:r>
            <a:endParaRPr lang="fr-FR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cs typeface="Calibri" pitchFamily="34" charset="0"/>
            </a:endParaRPr>
          </a:p>
        </p:txBody>
      </p:sp>
      <p:sp>
        <p:nvSpPr>
          <p:cNvPr id="11" name="Flèche courbée vers le bas 10"/>
          <p:cNvSpPr/>
          <p:nvPr/>
        </p:nvSpPr>
        <p:spPr>
          <a:xfrm rot="16877283">
            <a:off x="1059656" y="2604294"/>
            <a:ext cx="563563" cy="428625"/>
          </a:xfrm>
          <a:prstGeom prst="curvedDownArrow">
            <a:avLst/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chemeClr val="tx1"/>
              </a:solidFill>
            </a:endParaRPr>
          </a:p>
        </p:txBody>
      </p:sp>
      <p:sp>
        <p:nvSpPr>
          <p:cNvPr id="12" name="Flèche courbée vers le bas 11"/>
          <p:cNvSpPr/>
          <p:nvPr/>
        </p:nvSpPr>
        <p:spPr>
          <a:xfrm>
            <a:off x="4286250" y="1214438"/>
            <a:ext cx="500063" cy="357187"/>
          </a:xfrm>
          <a:prstGeom prst="curvedDownArrow">
            <a:avLst/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chemeClr val="tx1"/>
              </a:solidFill>
            </a:endParaRPr>
          </a:p>
        </p:txBody>
      </p:sp>
      <p:sp>
        <p:nvSpPr>
          <p:cNvPr id="13" name="Flèche courbée vers le bas 12"/>
          <p:cNvSpPr/>
          <p:nvPr/>
        </p:nvSpPr>
        <p:spPr>
          <a:xfrm rot="11117912">
            <a:off x="4230688" y="4252913"/>
            <a:ext cx="500062" cy="357187"/>
          </a:xfrm>
          <a:prstGeom prst="curvedDownArrow">
            <a:avLst/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chemeClr val="tx1"/>
              </a:solidFill>
            </a:endParaRPr>
          </a:p>
        </p:txBody>
      </p:sp>
      <p:sp>
        <p:nvSpPr>
          <p:cNvPr id="14" name="Flèche courbée vers le bas 13"/>
          <p:cNvSpPr/>
          <p:nvPr/>
        </p:nvSpPr>
        <p:spPr>
          <a:xfrm rot="5400000">
            <a:off x="7504906" y="2718594"/>
            <a:ext cx="563563" cy="428625"/>
          </a:xfrm>
          <a:prstGeom prst="curvedDownArrow">
            <a:avLst/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chemeClr val="tx1"/>
              </a:solidFill>
            </a:endParaRPr>
          </a:p>
        </p:txBody>
      </p:sp>
      <p:sp>
        <p:nvSpPr>
          <p:cNvPr id="15" name="Flèche droite 14"/>
          <p:cNvSpPr/>
          <p:nvPr/>
        </p:nvSpPr>
        <p:spPr>
          <a:xfrm rot="20074383">
            <a:off x="2362200" y="2219325"/>
            <a:ext cx="1868488" cy="174625"/>
          </a:xfrm>
          <a:prstGeom prst="rightArrow">
            <a:avLst/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6" name="Flèche droite 15"/>
          <p:cNvSpPr/>
          <p:nvPr/>
        </p:nvSpPr>
        <p:spPr>
          <a:xfrm rot="1669911">
            <a:off x="2352675" y="3271838"/>
            <a:ext cx="1820863" cy="179387"/>
          </a:xfrm>
          <a:prstGeom prst="rightArrow">
            <a:avLst/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7" name="Flèche droite 16"/>
          <p:cNvSpPr/>
          <p:nvPr/>
        </p:nvSpPr>
        <p:spPr>
          <a:xfrm rot="1541204">
            <a:off x="4927600" y="2327275"/>
            <a:ext cx="1828800" cy="206375"/>
          </a:xfrm>
          <a:prstGeom prst="rightArrow">
            <a:avLst/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8" name="Flèche droite 17"/>
          <p:cNvSpPr/>
          <p:nvPr/>
        </p:nvSpPr>
        <p:spPr>
          <a:xfrm rot="20074383">
            <a:off x="4838700" y="3340100"/>
            <a:ext cx="1955800" cy="238125"/>
          </a:xfrm>
          <a:prstGeom prst="rightArrow">
            <a:avLst/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-71406" y="5415993"/>
            <a:ext cx="9144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cs typeface="Calibri" pitchFamily="34" charset="0"/>
              </a:rPr>
              <a:t>- خطاطة تبين التحقينات الممكنة بين الفصائل الدموية. </a:t>
            </a:r>
            <a:endParaRPr lang="fr-FR" sz="3200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525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 rot="5400000">
            <a:off x="-3427412" y="3429000"/>
            <a:ext cx="6856412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0" y="0"/>
            <a:ext cx="9144000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0" y="6856413"/>
            <a:ext cx="9144000" cy="158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rot="5400000">
            <a:off x="5715793" y="3428207"/>
            <a:ext cx="6856413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93823" y="130710"/>
            <a:ext cx="8978771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 rtl="1"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cs typeface="Calibri" pitchFamily="34" charset="0"/>
              </a:rPr>
              <a:t>تمرين 2: (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cs typeface="Calibri" pitchFamily="34" charset="0"/>
              </a:rPr>
              <a:t>استعن بالوثائق 6 </a:t>
            </a:r>
            <a:r>
              <a:rPr lang="ar-MA" sz="3200" b="1" dirty="0" err="1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cs typeface="Calibri" pitchFamily="34" charset="0"/>
              </a:rPr>
              <a:t>و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cs typeface="Calibri" pitchFamily="34" charset="0"/>
              </a:rPr>
              <a:t> 7 </a:t>
            </a:r>
            <a:r>
              <a:rPr lang="ar-MA" sz="3200" b="1" dirty="0" err="1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cs typeface="Calibri" pitchFamily="34" charset="0"/>
              </a:rPr>
              <a:t>و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cs typeface="Calibri" pitchFamily="34" charset="0"/>
              </a:rPr>
              <a:t> 8 صفحة 133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cs typeface="Calibri" pitchFamily="34" charset="0"/>
              </a:rPr>
              <a:t>).</a:t>
            </a:r>
            <a:endParaRPr lang="fr-FR" sz="3200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1071546"/>
            <a:ext cx="900114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 eaLnBrk="0" hangingPunct="0"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cs typeface="Calibri" pitchFamily="34" charset="0"/>
              </a:rPr>
              <a:t>1 - فسر سبب تكون مضاد </a:t>
            </a:r>
            <a:r>
              <a:rPr lang="fr-FR" sz="3200" b="1" dirty="0">
                <a:ln>
                  <a:solidFill>
                    <a:sysClr val="windowText" lastClr="000000"/>
                  </a:solidFill>
                </a:ln>
                <a:cs typeface="Calibri" pitchFamily="34" charset="0"/>
              </a:rPr>
              <a:t>Rh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cs typeface="Calibri" pitchFamily="34" charset="0"/>
              </a:rPr>
              <a:t> (عامل ريزوس) في دم الشخص </a:t>
            </a:r>
            <a:r>
              <a:rPr lang="fr-FR" sz="3200" b="1" dirty="0">
                <a:ln>
                  <a:solidFill>
                    <a:sysClr val="windowText" lastClr="000000"/>
                  </a:solidFill>
                </a:ln>
                <a:cs typeface="Calibri" pitchFamily="34" charset="0"/>
              </a:rPr>
              <a:t>Rh</a:t>
            </a:r>
            <a:r>
              <a:rPr lang="fr-FR" sz="3200" b="1" baseline="30000" dirty="0">
                <a:ln>
                  <a:solidFill>
                    <a:sysClr val="windowText" lastClr="000000"/>
                  </a:solidFill>
                </a:ln>
                <a:cs typeface="Calibri" pitchFamily="34" charset="0"/>
              </a:rPr>
              <a:t>-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cs typeface="Calibri" pitchFamily="34" charset="0"/>
              </a:rPr>
              <a:t> إثر حقنه بدم شخص </a:t>
            </a:r>
            <a:r>
              <a:rPr lang="fr-FR" sz="3200" b="1" dirty="0">
                <a:ln>
                  <a:solidFill>
                    <a:sysClr val="windowText" lastClr="000000"/>
                  </a:solidFill>
                </a:ln>
                <a:cs typeface="Calibri" pitchFamily="34" charset="0"/>
              </a:rPr>
              <a:t>Rh</a:t>
            </a:r>
            <a:r>
              <a:rPr lang="fr-FR" sz="3200" b="1" baseline="30000" dirty="0">
                <a:ln>
                  <a:solidFill>
                    <a:sysClr val="windowText" lastClr="000000"/>
                  </a:solidFill>
                </a:ln>
                <a:cs typeface="Calibri" pitchFamily="34" charset="0"/>
              </a:rPr>
              <a:t>+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cs typeface="Calibri" pitchFamily="34" charset="0"/>
              </a:rPr>
              <a:t>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14282" y="2629911"/>
            <a:ext cx="8858312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 eaLnBrk="0" hangingPunct="0"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cs typeface="Calibri" pitchFamily="34" charset="0"/>
              </a:rPr>
              <a:t>2- وما نتيجة حقن هذا الشخص ثانية بدم شخص </a:t>
            </a:r>
            <a:r>
              <a:rPr lang="fr-FR" sz="3200" b="1" dirty="0">
                <a:ln>
                  <a:solidFill>
                    <a:sysClr val="windowText" lastClr="000000"/>
                  </a:solidFill>
                </a:ln>
                <a:cs typeface="Calibri" pitchFamily="34" charset="0"/>
              </a:rPr>
              <a:t>Rh</a:t>
            </a:r>
            <a:r>
              <a:rPr lang="fr-FR" sz="3200" b="1" baseline="30000" dirty="0">
                <a:ln>
                  <a:solidFill>
                    <a:sysClr val="windowText" lastClr="000000"/>
                  </a:solidFill>
                </a:ln>
                <a:cs typeface="Calibri" pitchFamily="34" charset="0"/>
              </a:rPr>
              <a:t>+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cs typeface="Calibri" pitchFamily="34" charset="0"/>
              </a:rPr>
              <a:t>؟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14314" y="3851980"/>
            <a:ext cx="885828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 eaLnBrk="0" hangingPunct="0"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cs typeface="Calibri" pitchFamily="34" charset="0"/>
              </a:rPr>
              <a:t>3- هل يكفي مراعاة توافق الفصائل الدموية الأربع عند تحقين الدم  علل إجابتك.</a:t>
            </a:r>
            <a:endParaRPr lang="en-US" sz="3200" b="1" dirty="0">
              <a:ln>
                <a:solidFill>
                  <a:sysClr val="windowText" lastClr="000000"/>
                </a:solidFill>
              </a:ln>
              <a:cs typeface="Calibri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5415993"/>
            <a:ext cx="9144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cs typeface="Calibri" pitchFamily="34" charset="0"/>
              </a:rPr>
              <a:t>4- بين عواقب لا توافق عامل </a:t>
            </a:r>
            <a:r>
              <a:rPr lang="fr-FR" sz="3200" b="1" dirty="0">
                <a:ln>
                  <a:solidFill>
                    <a:sysClr val="windowText" lastClr="000000"/>
                  </a:solidFill>
                </a:ln>
                <a:cs typeface="Calibri" pitchFamily="34" charset="0"/>
              </a:rPr>
              <a:t> Rh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cs typeface="Calibri" pitchFamily="34" charset="0"/>
              </a:rPr>
              <a:t> بين الزوجين على الحمل الثاني.</a:t>
            </a:r>
            <a:r>
              <a:rPr lang="fr-FR" sz="3200" b="1" dirty="0">
                <a:ln>
                  <a:solidFill>
                    <a:sysClr val="windowText" lastClr="000000"/>
                  </a:solidFill>
                </a:ln>
                <a:cs typeface="Calibri" pitchFamily="34" charset="0"/>
              </a:rPr>
              <a:t> </a:t>
            </a:r>
            <a:endParaRPr lang="fr-FR" sz="3200" dirty="0">
              <a:ln>
                <a:solidFill>
                  <a:sysClr val="windowText" lastClr="00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305683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698</Words>
  <Application>Microsoft Office PowerPoint</Application>
  <PresentationFormat>Affichage à l'écran (4:3)</PresentationFormat>
  <Paragraphs>60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mohamed</dc:creator>
  <cp:lastModifiedBy>mohamed</cp:lastModifiedBy>
  <cp:revision>2</cp:revision>
  <dcterms:created xsi:type="dcterms:W3CDTF">2016-01-25T20:49:44Z</dcterms:created>
  <dcterms:modified xsi:type="dcterms:W3CDTF">2016-01-25T20:52:15Z</dcterms:modified>
</cp:coreProperties>
</file>